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7" r:id="rId34"/>
    <p:sldId id="286" r:id="rId35"/>
  </p:sldIdLst>
  <p:sldSz cx="12192000" cy="6858000"/>
  <p:notesSz cx="7559675" cy="106918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9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0400" y="720720"/>
            <a:ext cx="9613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961308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80400" y="4216680"/>
            <a:ext cx="961308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0400" y="720720"/>
            <a:ext cx="9613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46911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606640" y="2336760"/>
            <a:ext cx="46911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80400" y="4216680"/>
            <a:ext cx="46911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606640" y="4216680"/>
            <a:ext cx="46911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80400" y="720720"/>
            <a:ext cx="9613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309528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930840" y="2336760"/>
            <a:ext cx="309528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7181280" y="2336760"/>
            <a:ext cx="309528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80400" y="4216680"/>
            <a:ext cx="309528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930840" y="4216680"/>
            <a:ext cx="309528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7181280" y="4216680"/>
            <a:ext cx="309528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80400" y="720720"/>
            <a:ext cx="9613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680400" y="2336760"/>
            <a:ext cx="9613080" cy="3598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80400" y="720720"/>
            <a:ext cx="9613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961308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80400" y="720720"/>
            <a:ext cx="9613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46911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606640" y="2336760"/>
            <a:ext cx="46911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80400" y="720720"/>
            <a:ext cx="9613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680400" y="720720"/>
            <a:ext cx="9613080" cy="530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0400" y="720720"/>
            <a:ext cx="9613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46911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606640" y="2336760"/>
            <a:ext cx="46911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80400" y="4216680"/>
            <a:ext cx="46911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0400" y="720720"/>
            <a:ext cx="9613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680400" y="2336760"/>
            <a:ext cx="9613080" cy="3598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80400" y="720720"/>
            <a:ext cx="9613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46911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606640" y="2336760"/>
            <a:ext cx="46911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606640" y="4216680"/>
            <a:ext cx="46911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0400" y="720720"/>
            <a:ext cx="9613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46911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606640" y="2336760"/>
            <a:ext cx="46911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80400" y="4216680"/>
            <a:ext cx="961308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80400" y="720720"/>
            <a:ext cx="9613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961308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80400" y="4216680"/>
            <a:ext cx="961308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80400" y="720720"/>
            <a:ext cx="9613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46911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606640" y="2336760"/>
            <a:ext cx="46911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80400" y="4216680"/>
            <a:ext cx="46911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5606640" y="4216680"/>
            <a:ext cx="46911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80400" y="720720"/>
            <a:ext cx="9613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309528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3930840" y="2336760"/>
            <a:ext cx="309528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7181280" y="2336760"/>
            <a:ext cx="309528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680400" y="4216680"/>
            <a:ext cx="309528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3930840" y="4216680"/>
            <a:ext cx="309528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7181280" y="4216680"/>
            <a:ext cx="309528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80400" y="720720"/>
            <a:ext cx="9613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680400" y="2336760"/>
            <a:ext cx="9613080" cy="3598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80400" y="720720"/>
            <a:ext cx="9613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961308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80400" y="720720"/>
            <a:ext cx="9613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46911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5606640" y="2336760"/>
            <a:ext cx="46911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80400" y="720720"/>
            <a:ext cx="9613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0400" y="720720"/>
            <a:ext cx="9613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961308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ubTitle"/>
          </p:nvPr>
        </p:nvSpPr>
        <p:spPr>
          <a:xfrm>
            <a:off x="680400" y="720720"/>
            <a:ext cx="9613080" cy="530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80400" y="720720"/>
            <a:ext cx="9613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46911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606640" y="2336760"/>
            <a:ext cx="46911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80400" y="4216680"/>
            <a:ext cx="46911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80400" y="720720"/>
            <a:ext cx="9613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46911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5606640" y="2336760"/>
            <a:ext cx="46911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5606640" y="4216680"/>
            <a:ext cx="46911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80400" y="720720"/>
            <a:ext cx="9613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46911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5606640" y="2336760"/>
            <a:ext cx="46911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80400" y="4216680"/>
            <a:ext cx="961308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80400" y="720720"/>
            <a:ext cx="9613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961308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80400" y="4216680"/>
            <a:ext cx="961308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80400" y="720720"/>
            <a:ext cx="9613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46911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5606640" y="2336760"/>
            <a:ext cx="46911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80400" y="4216680"/>
            <a:ext cx="46911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5606640" y="4216680"/>
            <a:ext cx="46911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80400" y="720720"/>
            <a:ext cx="9613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309528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3930840" y="2336760"/>
            <a:ext cx="309528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7181280" y="2336760"/>
            <a:ext cx="309528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680400" y="4216680"/>
            <a:ext cx="309528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27" name="PlaceHolder 6"/>
          <p:cNvSpPr>
            <a:spLocks noGrp="1"/>
          </p:cNvSpPr>
          <p:nvPr>
            <p:ph type="body"/>
          </p:nvPr>
        </p:nvSpPr>
        <p:spPr>
          <a:xfrm>
            <a:off x="3930840" y="4216680"/>
            <a:ext cx="309528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28" name="PlaceHolder 7"/>
          <p:cNvSpPr>
            <a:spLocks noGrp="1"/>
          </p:cNvSpPr>
          <p:nvPr>
            <p:ph type="body"/>
          </p:nvPr>
        </p:nvSpPr>
        <p:spPr>
          <a:xfrm>
            <a:off x="7181280" y="4216680"/>
            <a:ext cx="309528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0400" y="720720"/>
            <a:ext cx="9613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46911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606640" y="2336760"/>
            <a:ext cx="46911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0400" y="720720"/>
            <a:ext cx="9613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680400" y="720720"/>
            <a:ext cx="9613080" cy="530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0400" y="720720"/>
            <a:ext cx="9613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46911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606640" y="2336760"/>
            <a:ext cx="46911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80400" y="4216680"/>
            <a:ext cx="46911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80400" y="720720"/>
            <a:ext cx="9613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469116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606640" y="2336760"/>
            <a:ext cx="46911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606640" y="4216680"/>
            <a:ext cx="46911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80400" y="720720"/>
            <a:ext cx="9613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46911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606640" y="2336760"/>
            <a:ext cx="469116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80400" y="4216680"/>
            <a:ext cx="9613080" cy="171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10;p1"/>
          <p:cNvPicPr/>
          <p:nvPr/>
        </p:nvPicPr>
        <p:blipFill>
          <a:blip r:embed="rId14">
            <a:alphaModFix amt="10000"/>
          </a:blip>
          <a:stretch/>
        </p:blipFill>
        <p:spPr>
          <a:xfrm>
            <a:off x="0" y="0"/>
            <a:ext cx="12191400" cy="6857280"/>
          </a:xfrm>
          <a:prstGeom prst="rect">
            <a:avLst/>
          </a:prstGeom>
          <a:ln>
            <a:noFill/>
          </a:ln>
        </p:spPr>
      </p:pic>
      <p:pic>
        <p:nvPicPr>
          <p:cNvPr id="8" name="Google Shape;17;p2"/>
          <p:cNvPicPr/>
          <p:nvPr/>
        </p:nvPicPr>
        <p:blipFill>
          <a:blip r:embed="rId15"/>
          <a:stretch/>
        </p:blipFill>
        <p:spPr>
          <a:xfrm>
            <a:off x="0" y="4242960"/>
            <a:ext cx="8967240" cy="275400"/>
          </a:xfrm>
          <a:prstGeom prst="rect">
            <a:avLst/>
          </a:prstGeom>
          <a:ln>
            <a:noFill/>
          </a:ln>
        </p:spPr>
      </p:pic>
      <p:pic>
        <p:nvPicPr>
          <p:cNvPr id="2" name="Google Shape;18;p2"/>
          <p:cNvPicPr/>
          <p:nvPr/>
        </p:nvPicPr>
        <p:blipFill>
          <a:blip r:embed="rId16"/>
          <a:stretch/>
        </p:blipFill>
        <p:spPr>
          <a:xfrm>
            <a:off x="9111600" y="4243680"/>
            <a:ext cx="3076560" cy="276120"/>
          </a:xfrm>
          <a:prstGeom prst="rect">
            <a:avLst/>
          </a:prstGeom>
          <a:ln>
            <a:noFill/>
          </a:ln>
        </p:spPr>
      </p:pic>
      <p:sp>
        <p:nvSpPr>
          <p:cNvPr id="3" name="CustomShape 1"/>
          <p:cNvSpPr/>
          <p:nvPr/>
        </p:nvSpPr>
        <p:spPr>
          <a:xfrm>
            <a:off x="0" y="2590200"/>
            <a:ext cx="8967240" cy="16596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ustomShape 2"/>
          <p:cNvSpPr/>
          <p:nvPr/>
        </p:nvSpPr>
        <p:spPr>
          <a:xfrm>
            <a:off x="9111600" y="2590200"/>
            <a:ext cx="3076560" cy="165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PlaceHolder 3"/>
          <p:cNvSpPr>
            <a:spLocks noGrp="1"/>
          </p:cNvSpPr>
          <p:nvPr>
            <p:ph type="title"/>
          </p:nvPr>
        </p:nvSpPr>
        <p:spPr>
          <a:xfrm>
            <a:off x="680400" y="720720"/>
            <a:ext cx="9613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hr-HR" sz="1800" b="0" strike="noStrike" spc="-1">
                <a:latin typeface="Arial"/>
              </a:rPr>
              <a:t>Kliknite za uređivanje oblika naslova teksta</a:t>
            </a:r>
          </a:p>
        </p:txBody>
      </p:sp>
      <p:sp>
        <p:nvSpPr>
          <p:cNvPr id="6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3200" b="0" strike="noStrike" spc="-1">
                <a:latin typeface="Arial"/>
              </a:rPr>
              <a:t>Kliknite za uređivanje oblika teksta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2800" b="0" strike="noStrike" spc="-1">
                <a:latin typeface="Arial"/>
              </a:rPr>
              <a:t>Druga razina konture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>
                <a:latin typeface="Arial"/>
              </a:rPr>
              <a:t>Treća razina konture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2000" b="0" strike="noStrike" spc="-1">
                <a:latin typeface="Arial"/>
              </a:rPr>
              <a:t>Četvrta razina kontura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Peta razina kontura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Šesta razina kontura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Sedma razina konture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10;p1"/>
          <p:cNvPicPr/>
          <p:nvPr/>
        </p:nvPicPr>
        <p:blipFill>
          <a:blip r:embed="rId14">
            <a:alphaModFix amt="10000"/>
          </a:blip>
          <a:stretch/>
        </p:blipFill>
        <p:spPr>
          <a:xfrm>
            <a:off x="0" y="0"/>
            <a:ext cx="12191400" cy="6857280"/>
          </a:xfrm>
          <a:prstGeom prst="rect">
            <a:avLst/>
          </a:prstGeom>
          <a:ln>
            <a:noFill/>
          </a:ln>
        </p:spPr>
      </p:pic>
      <p:pic>
        <p:nvPicPr>
          <p:cNvPr id="44" name="Google Shape;40;p4"/>
          <p:cNvPicPr/>
          <p:nvPr/>
        </p:nvPicPr>
        <p:blipFill>
          <a:blip r:embed="rId15"/>
          <a:stretch/>
        </p:blipFill>
        <p:spPr>
          <a:xfrm>
            <a:off x="0" y="1970280"/>
            <a:ext cx="10437120" cy="320400"/>
          </a:xfrm>
          <a:prstGeom prst="rect">
            <a:avLst/>
          </a:prstGeom>
          <a:ln>
            <a:noFill/>
          </a:ln>
        </p:spPr>
      </p:pic>
      <p:pic>
        <p:nvPicPr>
          <p:cNvPr id="45" name="Google Shape;41;p4"/>
          <p:cNvPicPr/>
          <p:nvPr/>
        </p:nvPicPr>
        <p:blipFill>
          <a:blip r:embed="rId16"/>
          <a:stretch/>
        </p:blipFill>
        <p:spPr>
          <a:xfrm>
            <a:off x="10585800" y="1971360"/>
            <a:ext cx="1602360" cy="143640"/>
          </a:xfrm>
          <a:prstGeom prst="rect">
            <a:avLst/>
          </a:prstGeom>
          <a:ln>
            <a:noFill/>
          </a:ln>
        </p:spPr>
      </p:pic>
      <p:sp>
        <p:nvSpPr>
          <p:cNvPr id="46" name="CustomShape 1"/>
          <p:cNvSpPr/>
          <p:nvPr/>
        </p:nvSpPr>
        <p:spPr>
          <a:xfrm>
            <a:off x="0" y="609480"/>
            <a:ext cx="10437120" cy="136764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CustomShape 2"/>
          <p:cNvSpPr/>
          <p:nvPr/>
        </p:nvSpPr>
        <p:spPr>
          <a:xfrm>
            <a:off x="10585800" y="609480"/>
            <a:ext cx="1602360" cy="1367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hr-HR" sz="4400" b="0" strike="noStrike" spc="-1">
                <a:latin typeface="Arial"/>
              </a:rPr>
              <a:t>Kliknite za uređivanje oblika naslova teksta</a:t>
            </a: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3200" b="0" strike="noStrike" spc="-1">
                <a:latin typeface="Arial"/>
              </a:rPr>
              <a:t>Kliknite za uređivanje oblika teksta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2800" b="0" strike="noStrike" spc="-1">
                <a:latin typeface="Arial"/>
              </a:rPr>
              <a:t>Druga razina konture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>
                <a:latin typeface="Arial"/>
              </a:rPr>
              <a:t>Treća razina konture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2000" b="0" strike="noStrike" spc="-1">
                <a:latin typeface="Arial"/>
              </a:rPr>
              <a:t>Četvrta razina kontura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Peta razina kontura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Šesta razina kontura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000" b="0" strike="noStrike" spc="-1">
                <a:latin typeface="Arial"/>
              </a:rPr>
              <a:t>Sedma razina konture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10;p1"/>
          <p:cNvPicPr/>
          <p:nvPr/>
        </p:nvPicPr>
        <p:blipFill>
          <a:blip r:embed="rId14">
            <a:alphaModFix amt="10000"/>
          </a:blip>
          <a:stretch/>
        </p:blipFill>
        <p:spPr>
          <a:xfrm>
            <a:off x="0" y="0"/>
            <a:ext cx="12191400" cy="6857280"/>
          </a:xfrm>
          <a:prstGeom prst="rect">
            <a:avLst/>
          </a:prstGeom>
          <a:ln>
            <a:noFill/>
          </a:ln>
        </p:spPr>
      </p:pic>
      <p:pic>
        <p:nvPicPr>
          <p:cNvPr id="87" name="Google Shape;40;p4"/>
          <p:cNvPicPr/>
          <p:nvPr/>
        </p:nvPicPr>
        <p:blipFill>
          <a:blip r:embed="rId15"/>
          <a:stretch/>
        </p:blipFill>
        <p:spPr>
          <a:xfrm>
            <a:off x="0" y="1970280"/>
            <a:ext cx="10437120" cy="320400"/>
          </a:xfrm>
          <a:prstGeom prst="rect">
            <a:avLst/>
          </a:prstGeom>
          <a:ln>
            <a:noFill/>
          </a:ln>
        </p:spPr>
      </p:pic>
      <p:pic>
        <p:nvPicPr>
          <p:cNvPr id="88" name="Google Shape;41;p4"/>
          <p:cNvPicPr/>
          <p:nvPr/>
        </p:nvPicPr>
        <p:blipFill>
          <a:blip r:embed="rId16"/>
          <a:stretch/>
        </p:blipFill>
        <p:spPr>
          <a:xfrm>
            <a:off x="10585800" y="1971360"/>
            <a:ext cx="1602360" cy="143640"/>
          </a:xfrm>
          <a:prstGeom prst="rect">
            <a:avLst/>
          </a:prstGeom>
          <a:ln>
            <a:noFill/>
          </a:ln>
        </p:spPr>
      </p:pic>
      <p:sp>
        <p:nvSpPr>
          <p:cNvPr id="89" name="CustomShape 1"/>
          <p:cNvSpPr/>
          <p:nvPr/>
        </p:nvSpPr>
        <p:spPr>
          <a:xfrm>
            <a:off x="0" y="609480"/>
            <a:ext cx="10437120" cy="136764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" name="CustomShape 2"/>
          <p:cNvSpPr/>
          <p:nvPr/>
        </p:nvSpPr>
        <p:spPr>
          <a:xfrm>
            <a:off x="10585800" y="609480"/>
            <a:ext cx="1602360" cy="1367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" name="PlaceHolder 3"/>
          <p:cNvSpPr>
            <a:spLocks noGrp="1"/>
          </p:cNvSpPr>
          <p:nvPr>
            <p:ph type="title"/>
          </p:nvPr>
        </p:nvSpPr>
        <p:spPr>
          <a:xfrm>
            <a:off x="680400" y="720720"/>
            <a:ext cx="9613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hr-HR" sz="1800" b="0" strike="noStrike" spc="-1">
                <a:latin typeface="Arial"/>
              </a:rPr>
              <a:t>Kliknite za uređivanje oblika naslova teksta</a:t>
            </a: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680400" y="2336760"/>
            <a:ext cx="9613080" cy="359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1800" b="0" strike="noStrike" spc="-1">
                <a:latin typeface="Arial"/>
              </a:rPr>
              <a:t>Kliknite za uređivanje oblika teksta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1800" b="0" strike="noStrike" spc="-1">
                <a:latin typeface="Arial"/>
              </a:rPr>
              <a:t>Druga razina konture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1800" b="0" strike="noStrike" spc="-1">
                <a:latin typeface="Arial"/>
              </a:rPr>
              <a:t>Treća razina konture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r-HR" sz="1800" b="0" strike="noStrike" spc="-1">
                <a:latin typeface="Arial"/>
              </a:rPr>
              <a:t>Četvrta razina kontura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1800" b="0" strike="noStrike" spc="-1">
                <a:latin typeface="Arial"/>
              </a:rPr>
              <a:t>Peta razina kontura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1800" b="0" strike="noStrike" spc="-1">
                <a:latin typeface="Arial"/>
              </a:rPr>
              <a:t>Šesta razina kontura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1800" b="0" strike="noStrike" spc="-1">
                <a:latin typeface="Arial"/>
              </a:rPr>
              <a:t>Sedma razina konture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680400" y="2733840"/>
            <a:ext cx="8143560" cy="137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90000"/>
              </a:lnSpc>
            </a:pPr>
            <a:r>
              <a:rPr lang="hr-HR" sz="5400" b="0" strike="noStrike" spc="-1">
                <a:solidFill>
                  <a:srgbClr val="FFFFFF"/>
                </a:solidFill>
                <a:latin typeface="Trebuchet MS"/>
                <a:ea typeface="Trebuchet MS"/>
              </a:rPr>
              <a:t>SPORTSKA NATJECANJA 2022./2023.</a:t>
            </a:r>
            <a:endParaRPr lang="hr-HR" sz="5400" b="0" strike="noStrike" spc="-1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680400" y="4394160"/>
            <a:ext cx="8143560" cy="111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r">
              <a:lnSpc>
                <a:spcPct val="90000"/>
              </a:lnSpc>
            </a:pPr>
            <a:r>
              <a:rPr lang="hr-HR" sz="2400" b="1" strike="noStrike" spc="-1">
                <a:solidFill>
                  <a:srgbClr val="FFFFFF"/>
                </a:solidFill>
                <a:latin typeface="Trebuchet MS"/>
                <a:ea typeface="Trebuchet MS"/>
              </a:rPr>
              <a:t>Osnovna škola Vladimira Nazora Pazin</a:t>
            </a:r>
            <a:endParaRPr lang="hr-HR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680400" y="1334520"/>
            <a:ext cx="961308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56000" lnSpcReduction="10000"/>
          </a:bodyPr>
          <a:lstStyle/>
          <a:p>
            <a:pPr>
              <a:lnSpc>
                <a:spcPct val="90000"/>
              </a:lnSpc>
            </a:pPr>
            <a:r>
              <a:rPr lang="hr-HR" sz="3600" b="1" strike="noStrike" spc="-1">
                <a:solidFill>
                  <a:srgbClr val="FF0000"/>
                </a:solidFill>
                <a:latin typeface="Arial"/>
                <a:ea typeface="DejaVu Sans"/>
              </a:rPr>
              <a:t>MINI NOGOMET, </a:t>
            </a:r>
            <a:r>
              <a:rPr lang="hr-HR" sz="3600" b="1" strike="noStrike" spc="-1">
                <a:solidFill>
                  <a:srgbClr val="FFFFFF"/>
                </a:solidFill>
                <a:latin typeface="Arial"/>
                <a:ea typeface="DejaVu Sans"/>
              </a:rPr>
              <a:t>djevojčice - </a:t>
            </a:r>
            <a:r>
              <a:rPr lang="hr-HR" sz="3600" b="0" strike="noStrike" spc="-1">
                <a:solidFill>
                  <a:srgbClr val="FFFFFF"/>
                </a:solidFill>
                <a:latin typeface="Arial"/>
                <a:ea typeface="DejaVu Sans"/>
              </a:rPr>
              <a:t>(5. i 6. razredi), </a:t>
            </a:r>
            <a:br/>
            <a:r>
              <a:rPr lang="hr-HR" sz="3600" b="0" strike="noStrike" spc="-1">
                <a:solidFill>
                  <a:srgbClr val="FFFFFF"/>
                </a:solidFill>
                <a:latin typeface="Arial"/>
                <a:ea typeface="DejaVu Sans"/>
              </a:rPr>
              <a:t>Rovinj, 20. ožujka, 2023.  </a:t>
            </a:r>
            <a:br/>
            <a:br/>
            <a:br/>
            <a:endParaRPr lang="hr-HR" sz="3600" b="0" strike="noStrike" spc="-1"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680400" y="1874880"/>
            <a:ext cx="9613080" cy="446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32500" lnSpcReduction="20000"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hr-HR" sz="1800" b="0" strike="noStrike" spc="-1" dirty="0">
              <a:latin typeface="Arial"/>
            </a:endParaRPr>
          </a:p>
          <a:p>
            <a:pPr marL="216000" indent="-2149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r-HR" sz="45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DJEVOJČICE</a:t>
            </a:r>
            <a:r>
              <a:rPr lang="hr-HR" sz="36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:</a:t>
            </a:r>
            <a:r>
              <a:rPr lang="hr-HR" sz="36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lang="hr-HR" sz="3600" b="0" strike="noStrike" spc="-1" dirty="0">
              <a:latin typeface="Arial"/>
            </a:endParaRPr>
          </a:p>
          <a:p>
            <a:pPr>
              <a:lnSpc>
                <a:spcPct val="220000"/>
              </a:lnSpc>
              <a:spcBef>
                <a:spcPts val="1001"/>
              </a:spcBef>
            </a:pPr>
            <a:endParaRPr lang="hr-HR" sz="3600" b="0" strike="noStrike" spc="-1" dirty="0">
              <a:latin typeface="Arial"/>
            </a:endParaRPr>
          </a:p>
          <a:p>
            <a:pPr marL="76320">
              <a:lnSpc>
                <a:spcPct val="220000"/>
              </a:lnSpc>
              <a:spcBef>
                <a:spcPts val="1001"/>
              </a:spcBef>
            </a:pPr>
            <a:r>
              <a:rPr lang="hr-HR" sz="4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Tea Ladavac:6.raz., (PŠ </a:t>
            </a:r>
            <a:r>
              <a:rPr lang="hr-HR" sz="48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4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 , Ani Hrastić:6.raz., (PŠ </a:t>
            </a:r>
            <a:r>
              <a:rPr lang="hr-HR" sz="48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4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Tea Lušić:6.raz., (PŠ </a:t>
            </a:r>
            <a:r>
              <a:rPr lang="hr-HR" sz="48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4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Iva Brajković:6.raz., (PŠ </a:t>
            </a:r>
            <a:r>
              <a:rPr lang="hr-HR" sz="48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4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Lucia Grabrović</a:t>
            </a:r>
            <a:r>
              <a:rPr lang="hr-HR" sz="4800" spc="-1" dirty="0">
                <a:solidFill>
                  <a:srgbClr val="FFFFFF"/>
                </a:solidFill>
                <a:latin typeface="Times New Roman"/>
                <a:ea typeface="Trebuchet MS"/>
              </a:rPr>
              <a:t>:6.c.,</a:t>
            </a:r>
            <a:r>
              <a:rPr lang="hr-HR" sz="4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 (MŠ Pazin), Petra Šaponja:6.a., (MŠ Pazin), Ana Paulović:6.c., (MŠ Pazin),, </a:t>
            </a:r>
            <a:r>
              <a:rPr lang="hr-HR" sz="48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Antea</a:t>
            </a:r>
            <a:r>
              <a:rPr lang="hr-HR" sz="4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 Štefanuti:5.raz., (PŠ </a:t>
            </a:r>
            <a:r>
              <a:rPr lang="hr-HR" sz="48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4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Lara Mrak:5.raz., (PŠ </a:t>
            </a:r>
            <a:r>
              <a:rPr lang="hr-HR" sz="48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4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Vita Černe:5.raz., (PŠ </a:t>
            </a:r>
            <a:r>
              <a:rPr lang="hr-HR" sz="48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4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Tonka Mrak:5.raz., (PŠ </a:t>
            </a:r>
            <a:r>
              <a:rPr lang="hr-HR" sz="48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4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Aurora Matejčić:5.raz., (PŠ </a:t>
            </a:r>
            <a:r>
              <a:rPr lang="hr-HR" sz="48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4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Ivana Rotar:5.raz., (PŠ </a:t>
            </a:r>
            <a:r>
              <a:rPr lang="hr-HR" sz="48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4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</a:t>
            </a:r>
            <a:endParaRPr lang="hr-HR" sz="4800" b="0" strike="noStrike" spc="-1" dirty="0">
              <a:latin typeface="Arial"/>
            </a:endParaRPr>
          </a:p>
          <a:p>
            <a:pPr marL="76320">
              <a:lnSpc>
                <a:spcPct val="90000"/>
              </a:lnSpc>
              <a:spcBef>
                <a:spcPts val="1001"/>
              </a:spcBef>
            </a:pPr>
            <a:endParaRPr lang="hr-HR" sz="4800" b="0" strike="noStrike" spc="-1" dirty="0">
              <a:latin typeface="Arial"/>
            </a:endParaRPr>
          </a:p>
          <a:p>
            <a:pPr marL="285840" indent="-28512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-"/>
            </a:pPr>
            <a:r>
              <a:rPr lang="hr-HR" sz="4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1. mjesto</a:t>
            </a:r>
            <a:endParaRPr lang="hr-HR" sz="4800" b="0" strike="noStrike" spc="-1" dirty="0">
              <a:latin typeface="Arial"/>
            </a:endParaRPr>
          </a:p>
          <a:p>
            <a:pPr marL="285840" indent="-28512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-"/>
            </a:pPr>
            <a:r>
              <a:rPr lang="hr-HR" sz="4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Mentor: Paolo </a:t>
            </a:r>
            <a:r>
              <a:rPr lang="hr-HR" sz="48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Maligec</a:t>
            </a:r>
            <a:endParaRPr lang="hr-HR" sz="4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680400" y="1111320"/>
            <a:ext cx="961308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59500" lnSpcReduction="10000"/>
          </a:bodyPr>
          <a:lstStyle/>
          <a:p>
            <a:pPr>
              <a:lnSpc>
                <a:spcPct val="90000"/>
              </a:lnSpc>
            </a:pPr>
            <a:r>
              <a:rPr lang="hr-HR" sz="3600" b="1" strike="noStrike" spc="-1">
                <a:solidFill>
                  <a:srgbClr val="FF0000"/>
                </a:solidFill>
                <a:latin typeface="Arial"/>
                <a:ea typeface="DejaVu Sans"/>
              </a:rPr>
              <a:t>FUTSAL, </a:t>
            </a:r>
            <a:r>
              <a:rPr lang="hr-HR" sz="3600" b="1" strike="noStrike" spc="-1">
                <a:solidFill>
                  <a:srgbClr val="FFFFFF"/>
                </a:solidFill>
                <a:latin typeface="Arial"/>
                <a:ea typeface="DejaVu Sans"/>
              </a:rPr>
              <a:t>dječaci - </a:t>
            </a:r>
            <a:r>
              <a:rPr lang="hr-HR" sz="3600" b="0" strike="noStrike" spc="-1">
                <a:solidFill>
                  <a:srgbClr val="FFFFFF"/>
                </a:solidFill>
                <a:latin typeface="Arial"/>
                <a:ea typeface="DejaVu Sans"/>
              </a:rPr>
              <a:t>(5. i 6. razredi), </a:t>
            </a:r>
            <a:br/>
            <a:r>
              <a:rPr lang="hr-HR" sz="3600" b="0" strike="noStrike" spc="-1">
                <a:solidFill>
                  <a:srgbClr val="FFFFFF"/>
                </a:solidFill>
                <a:latin typeface="Arial"/>
                <a:ea typeface="DejaVu Sans"/>
              </a:rPr>
              <a:t>Poreč, 09. ožujka, 2023. </a:t>
            </a:r>
            <a:br/>
            <a:br/>
            <a:endParaRPr lang="hr-HR" sz="3600" b="0" strike="noStrike" spc="-1">
              <a:latin typeface="Arial"/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680400" y="1874880"/>
            <a:ext cx="9613080" cy="480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5500"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hr-HR" sz="1800" b="0" strike="noStrike" spc="-1" dirty="0">
              <a:latin typeface="Arial"/>
            </a:endParaRPr>
          </a:p>
          <a:p>
            <a:pPr marL="216000" indent="-2149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r-HR" sz="24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DJEČACI:</a:t>
            </a: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lang="hr-HR" sz="2400" b="0" strike="noStrike" spc="-1" dirty="0">
              <a:latin typeface="Arial"/>
            </a:endParaRPr>
          </a:p>
          <a:p>
            <a:pPr marL="76320" algn="just">
              <a:lnSpc>
                <a:spcPct val="90000"/>
              </a:lnSpc>
              <a:spcBef>
                <a:spcPts val="1001"/>
              </a:spcBef>
            </a:pPr>
            <a:endParaRPr lang="hr-HR" sz="2400" b="0" strike="noStrike" spc="-1" dirty="0">
              <a:latin typeface="Arial"/>
            </a:endParaRPr>
          </a:p>
          <a:p>
            <a:pPr marL="76320" algn="just">
              <a:lnSpc>
                <a:spcPct val="220000"/>
              </a:lnSpc>
              <a:spcBef>
                <a:spcPts val="1001"/>
              </a:spcBef>
            </a:pPr>
            <a:r>
              <a:rPr lang="hr-HR" sz="20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David Hek:6.raz., (PŠ </a:t>
            </a:r>
            <a:r>
              <a:rPr lang="hr-HR" sz="20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20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Gabriel Valenta:6.raz.,(PŠ </a:t>
            </a:r>
            <a:r>
              <a:rPr lang="hr-HR" sz="20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20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Roko Radanović:6.raz., (PŠ </a:t>
            </a:r>
            <a:r>
              <a:rPr lang="hr-HR" sz="20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20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Jura Pilat:5.raz., (PŠ </a:t>
            </a:r>
            <a:r>
              <a:rPr lang="hr-HR" sz="20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20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Leon Tončić:5.raz., (PŠ Motovun), Leon Drndić:5.raz., (PŠ Motovun), Massimo Milotić:5.raz., (PŠ Motovun), Noa Cvijanović:6.a., (MŠ Pazin), Lino Grah:6.c., (MŠ Pazin), Mihael </a:t>
            </a:r>
            <a:r>
              <a:rPr lang="hr-HR" sz="2000" b="0" strike="noStrike" spc="-1" err="1">
                <a:solidFill>
                  <a:srgbClr val="FFFFFF"/>
                </a:solidFill>
                <a:latin typeface="Times New Roman"/>
                <a:ea typeface="Trebuchet MS"/>
              </a:rPr>
              <a:t>Srdoč</a:t>
            </a:r>
            <a:r>
              <a:rPr lang="hr-HR" sz="2000" b="0" strike="noStrike" spc="-1">
                <a:solidFill>
                  <a:srgbClr val="FFFFFF"/>
                </a:solidFill>
                <a:latin typeface="Times New Roman"/>
                <a:ea typeface="Trebuchet MS"/>
              </a:rPr>
              <a:t>:5.raz. </a:t>
            </a:r>
            <a:r>
              <a:rPr lang="hr-HR" sz="20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(PŠ </a:t>
            </a:r>
            <a:r>
              <a:rPr lang="hr-HR" sz="20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Karojba</a:t>
            </a:r>
            <a:r>
              <a:rPr lang="hr-HR" sz="20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</a:t>
            </a:r>
            <a:endParaRPr lang="hr-HR" sz="2000" b="0" strike="noStrike" spc="-1" dirty="0">
              <a:latin typeface="Arial"/>
            </a:endParaRPr>
          </a:p>
          <a:p>
            <a:pPr marL="76320">
              <a:lnSpc>
                <a:spcPct val="90000"/>
              </a:lnSpc>
              <a:spcBef>
                <a:spcPts val="1001"/>
              </a:spcBef>
            </a:pPr>
            <a:endParaRPr lang="hr-HR" sz="2000" b="0" strike="noStrike" spc="-1" dirty="0">
              <a:latin typeface="Arial"/>
            </a:endParaRPr>
          </a:p>
          <a:p>
            <a:pPr marL="285840" indent="-28512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-"/>
            </a:pPr>
            <a:r>
              <a:rPr lang="hr-HR" sz="20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7</a:t>
            </a:r>
            <a:r>
              <a:rPr lang="hr-HR" sz="2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. mjesto</a:t>
            </a:r>
            <a:endParaRPr lang="hr-HR" sz="2800" b="0" strike="noStrike" spc="-1" dirty="0">
              <a:latin typeface="Arial"/>
            </a:endParaRPr>
          </a:p>
          <a:p>
            <a:pPr marL="285840" indent="-28512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-"/>
            </a:pPr>
            <a:r>
              <a:rPr lang="hr-HR" sz="20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Mentor: Paolo </a:t>
            </a:r>
            <a:r>
              <a:rPr lang="hr-HR" sz="20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Maligec</a:t>
            </a:r>
            <a:endParaRPr lang="hr-HR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680400" y="1111320"/>
            <a:ext cx="961308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59500" lnSpcReduction="10000"/>
          </a:bodyPr>
          <a:lstStyle/>
          <a:p>
            <a:pPr>
              <a:lnSpc>
                <a:spcPct val="90000"/>
              </a:lnSpc>
            </a:pPr>
            <a:r>
              <a:rPr lang="hr-HR" sz="3600" b="1" strike="noStrike" spc="-1">
                <a:solidFill>
                  <a:srgbClr val="FF0000"/>
                </a:solidFill>
                <a:latin typeface="Arial"/>
                <a:ea typeface="DejaVu Sans"/>
              </a:rPr>
              <a:t>MINI NOGOMET, </a:t>
            </a:r>
            <a:r>
              <a:rPr lang="hr-HR" sz="3600" b="1" strike="noStrike" spc="-1">
                <a:solidFill>
                  <a:srgbClr val="FFFFFF"/>
                </a:solidFill>
                <a:latin typeface="Arial"/>
                <a:ea typeface="DejaVu Sans"/>
              </a:rPr>
              <a:t>dječaci - </a:t>
            </a:r>
            <a:r>
              <a:rPr lang="hr-HR" sz="3600" b="0" strike="noStrike" spc="-1">
                <a:solidFill>
                  <a:srgbClr val="FFFFFF"/>
                </a:solidFill>
                <a:latin typeface="Arial"/>
                <a:ea typeface="DejaVu Sans"/>
              </a:rPr>
              <a:t>(5. i 6. razredi), </a:t>
            </a:r>
            <a:br/>
            <a:r>
              <a:rPr lang="hr-HR" sz="3600" b="0" strike="noStrike" spc="-1">
                <a:solidFill>
                  <a:srgbClr val="FFFFFF"/>
                </a:solidFill>
                <a:latin typeface="Arial"/>
                <a:ea typeface="DejaVu Sans"/>
              </a:rPr>
              <a:t>Rovinj, 24. travnja, 2023. </a:t>
            </a:r>
            <a:br/>
            <a:br/>
            <a:endParaRPr lang="hr-HR" sz="3600" b="0" strike="noStrike" spc="-1">
              <a:latin typeface="Arial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680400" y="1874880"/>
            <a:ext cx="9613080" cy="4572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hr-HR" sz="1800" b="0" strike="noStrike" spc="-1" dirty="0">
              <a:latin typeface="Arial"/>
            </a:endParaRPr>
          </a:p>
          <a:p>
            <a:pPr marL="216000" indent="-2149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r-HR" sz="22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DJEČACI:</a:t>
            </a:r>
            <a:r>
              <a:rPr lang="hr-HR" sz="22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lang="hr-HR" sz="2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hr-HR" sz="2200" b="0" strike="noStrike" spc="-1" dirty="0">
              <a:latin typeface="Arial"/>
            </a:endParaRPr>
          </a:p>
          <a:p>
            <a:pPr marL="360">
              <a:lnSpc>
                <a:spcPct val="90000"/>
              </a:lnSpc>
              <a:spcBef>
                <a:spcPts val="1001"/>
              </a:spcBef>
            </a:pPr>
            <a:r>
              <a:rPr lang="hr-HR" sz="24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David Hek:6.raz., (PŠ </a:t>
            </a:r>
            <a:r>
              <a:rPr lang="hr-HR" sz="24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24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Gabriel Valenta:6.raz., (PŠ </a:t>
            </a:r>
            <a:r>
              <a:rPr lang="hr-HR" sz="24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24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Jura Pilat:5.raz., (PŠ </a:t>
            </a:r>
            <a:r>
              <a:rPr lang="hr-HR" sz="24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24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Mihael Srdoč.5.raz., (PŠ </a:t>
            </a:r>
            <a:r>
              <a:rPr lang="hr-HR" sz="24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Karojba</a:t>
            </a:r>
            <a:r>
              <a:rPr lang="hr-HR" sz="24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Leon Tončić:6.raz., (PŠ Motovun), Leon Drndić:5.raz., (PŠ Motovun), Massimo Milotić.5.raz., (PŠ Motovun), Noa Cvijanović:6.a., (MŠ Pazin), Lino Grah:6.c., (MŠ Pazin), Jan Jovičić:5.b., (MŠ Pazin), Paolo Družetić:6.c., (MŠ Pazin), Ivan Družetić:6.c., (MŠ Pazin)</a:t>
            </a:r>
            <a:endParaRPr lang="hr-HR" sz="2400" b="0" strike="noStrike" spc="-1" dirty="0">
              <a:latin typeface="Arial"/>
            </a:endParaRPr>
          </a:p>
          <a:p>
            <a:pPr marL="360">
              <a:lnSpc>
                <a:spcPct val="90000"/>
              </a:lnSpc>
              <a:spcBef>
                <a:spcPts val="1001"/>
              </a:spcBef>
            </a:pPr>
            <a:endParaRPr lang="hr-HR" sz="2400" b="0" strike="noStrike" spc="-1" dirty="0">
              <a:latin typeface="Arial"/>
            </a:endParaRPr>
          </a:p>
          <a:p>
            <a:pPr marL="285840" indent="-28512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-"/>
            </a:pPr>
            <a:r>
              <a:rPr lang="hr-HR" sz="1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4. mjesto</a:t>
            </a:r>
            <a:endParaRPr lang="hr-HR" sz="1800" b="0" strike="noStrike" spc="-1" dirty="0">
              <a:latin typeface="Arial"/>
            </a:endParaRPr>
          </a:p>
          <a:p>
            <a:pPr marL="285840" indent="-28512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-"/>
            </a:pPr>
            <a:r>
              <a:rPr lang="hr-HR" sz="1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Mentor: Paolo </a:t>
            </a:r>
            <a:r>
              <a:rPr lang="hr-HR" sz="18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Maligec</a:t>
            </a:r>
            <a:endParaRPr lang="hr-HR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680400" y="1176480"/>
            <a:ext cx="961308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48500" lnSpcReduction="10000"/>
          </a:bodyPr>
          <a:lstStyle/>
          <a:p>
            <a:pPr>
              <a:lnSpc>
                <a:spcPct val="90000"/>
              </a:lnSpc>
            </a:pPr>
            <a:r>
              <a:rPr lang="hr-HR" sz="3600" b="1" strike="noStrike" spc="-1">
                <a:solidFill>
                  <a:srgbClr val="FF0000"/>
                </a:solidFill>
                <a:latin typeface="Arial"/>
                <a:ea typeface="DejaVu Sans"/>
              </a:rPr>
              <a:t>FUTSAL, </a:t>
            </a:r>
            <a:r>
              <a:rPr lang="hr-HR" sz="3600" b="1" strike="noStrike" spc="-1">
                <a:solidFill>
                  <a:srgbClr val="FFFFFF"/>
                </a:solidFill>
                <a:latin typeface="Arial"/>
                <a:ea typeface="DejaVu Sans"/>
              </a:rPr>
              <a:t>djevojčice - </a:t>
            </a:r>
            <a:r>
              <a:rPr lang="hr-HR" sz="3600" b="0" strike="noStrike" spc="-1">
                <a:solidFill>
                  <a:srgbClr val="FFFFFF"/>
                </a:solidFill>
                <a:latin typeface="Arial"/>
                <a:ea typeface="DejaVu Sans"/>
              </a:rPr>
              <a:t>(5. i 6. razredi), </a:t>
            </a:r>
            <a:br/>
            <a:r>
              <a:rPr lang="hr-HR" sz="3600" b="0" strike="noStrike" spc="-1">
                <a:solidFill>
                  <a:srgbClr val="FFFFFF"/>
                </a:solidFill>
                <a:latin typeface="Arial"/>
                <a:ea typeface="DejaVu Sans"/>
              </a:rPr>
              <a:t>Rijeka, 02. svibnja, 2023.  </a:t>
            </a:r>
            <a:br/>
            <a:r>
              <a:rPr lang="hr-HR" sz="3600" b="0" strike="noStrike" spc="-1">
                <a:solidFill>
                  <a:srgbClr val="FFFFFF"/>
                </a:solidFill>
                <a:latin typeface="Arial"/>
                <a:ea typeface="DejaVu Sans"/>
              </a:rPr>
              <a:t>Poluzavršnica DP</a:t>
            </a:r>
            <a:br/>
            <a:br/>
            <a:endParaRPr lang="hr-HR" sz="3600" b="0" strike="noStrike" spc="-1"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680400" y="2129400"/>
            <a:ext cx="9613080" cy="452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50500" lnSpcReduction="20000"/>
          </a:bodyPr>
          <a:lstStyle/>
          <a:p>
            <a:pPr marL="216000" indent="-2149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r-HR" sz="24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DJEVOJČICE</a:t>
            </a:r>
            <a:r>
              <a:rPr lang="hr-HR" sz="16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:</a:t>
            </a:r>
            <a:r>
              <a:rPr lang="hr-HR" sz="16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lang="hr-HR" sz="1600" b="0" strike="noStrike" spc="-1" dirty="0">
              <a:latin typeface="Arial"/>
            </a:endParaRPr>
          </a:p>
          <a:p>
            <a:pPr>
              <a:lnSpc>
                <a:spcPct val="220000"/>
              </a:lnSpc>
              <a:spcBef>
                <a:spcPts val="1001"/>
              </a:spcBef>
            </a:pPr>
            <a:endParaRPr lang="hr-HR" sz="1600" b="0" strike="noStrike" spc="-1" dirty="0">
              <a:latin typeface="Arial"/>
            </a:endParaRPr>
          </a:p>
          <a:p>
            <a:pPr marL="76320">
              <a:lnSpc>
                <a:spcPct val="220000"/>
              </a:lnSpc>
              <a:spcBef>
                <a:spcPts val="1001"/>
              </a:spcBef>
            </a:pPr>
            <a:r>
              <a:rPr lang="hr-HR" sz="33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Tea Ladavac:6.raz., (PŠ </a:t>
            </a:r>
            <a:r>
              <a:rPr lang="hr-HR" sz="33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33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 , Ani Hrastić:6.raz., (PŠ </a:t>
            </a:r>
            <a:r>
              <a:rPr lang="hr-HR" sz="33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33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Tea Lušić.6.raz., (PŠ </a:t>
            </a:r>
            <a:r>
              <a:rPr lang="hr-HR" sz="33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33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Iva Brajković:6.raz., (PŠ </a:t>
            </a:r>
            <a:r>
              <a:rPr lang="hr-HR" sz="33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33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Lucia Grabrović:6.c., (MŠ Pazin), Petra Šaponja:6.a., (MŠ Pazin), Ana Paulović:6.c., (MŠ Pazin), </a:t>
            </a:r>
            <a:r>
              <a:rPr lang="hr-HR" sz="33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Antea</a:t>
            </a:r>
            <a:r>
              <a:rPr lang="hr-HR" sz="33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 Štefanuti:5.raz., (PŠ </a:t>
            </a:r>
            <a:r>
              <a:rPr lang="hr-HR" sz="33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33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Lara Mrak:5.raz., (PŠ </a:t>
            </a:r>
            <a:r>
              <a:rPr lang="hr-HR" sz="33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33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Vita Černe:5.raz., (PŠ </a:t>
            </a:r>
            <a:r>
              <a:rPr lang="hr-HR" sz="33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33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Tonka Mrak:5.raz., (PŠ </a:t>
            </a:r>
            <a:r>
              <a:rPr lang="hr-HR" sz="33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33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Aurora Matejčić:5.raz., (PŠ </a:t>
            </a:r>
            <a:r>
              <a:rPr lang="hr-HR" sz="33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33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Ivana Rotar:5.raz., (PŠ </a:t>
            </a:r>
            <a:r>
              <a:rPr lang="hr-HR" sz="33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33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</a:t>
            </a:r>
            <a:endParaRPr lang="hr-HR" sz="3300" b="0" strike="noStrike" spc="-1" dirty="0">
              <a:latin typeface="Arial"/>
            </a:endParaRPr>
          </a:p>
          <a:p>
            <a:pPr marL="76320">
              <a:lnSpc>
                <a:spcPct val="90000"/>
              </a:lnSpc>
              <a:spcBef>
                <a:spcPts val="1001"/>
              </a:spcBef>
            </a:pPr>
            <a:endParaRPr lang="hr-HR" sz="3300" b="0" strike="noStrike" spc="-1" dirty="0">
              <a:latin typeface="Arial"/>
            </a:endParaRPr>
          </a:p>
          <a:p>
            <a:pPr marL="285840" indent="-28512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-"/>
            </a:pPr>
            <a:r>
              <a:rPr lang="hr-HR" sz="33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2. mjesto</a:t>
            </a:r>
            <a:endParaRPr lang="hr-HR" sz="3300" b="0" strike="noStrike" spc="-1" dirty="0">
              <a:latin typeface="Arial"/>
            </a:endParaRPr>
          </a:p>
          <a:p>
            <a:pPr marL="285840" indent="-28512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-"/>
            </a:pPr>
            <a:r>
              <a:rPr lang="hr-HR" sz="33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Mentor: Paolo </a:t>
            </a:r>
            <a:r>
              <a:rPr lang="hr-HR" sz="33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Maligec</a:t>
            </a:r>
            <a:endParaRPr lang="hr-HR" sz="33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hr-HR" sz="33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680400" y="1258920"/>
            <a:ext cx="961308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47500" lnSpcReduction="10000"/>
          </a:bodyPr>
          <a:lstStyle/>
          <a:p>
            <a:pPr>
              <a:lnSpc>
                <a:spcPct val="90000"/>
              </a:lnSpc>
            </a:pPr>
            <a:r>
              <a:rPr lang="hr-HR" sz="3600" b="1" strike="noStrike" spc="-1">
                <a:solidFill>
                  <a:srgbClr val="FF0000"/>
                </a:solidFill>
                <a:latin typeface="Arial"/>
                <a:ea typeface="DejaVu Sans"/>
              </a:rPr>
              <a:t>MINI NOGOMET, </a:t>
            </a:r>
            <a:r>
              <a:rPr lang="hr-HR" sz="3600" b="1" strike="noStrike" spc="-1">
                <a:solidFill>
                  <a:srgbClr val="FFFFFF"/>
                </a:solidFill>
                <a:latin typeface="Arial"/>
                <a:ea typeface="DejaVu Sans"/>
              </a:rPr>
              <a:t>djevojčice - </a:t>
            </a:r>
            <a:r>
              <a:rPr lang="hr-HR" sz="3600" b="0" strike="noStrike" spc="-1">
                <a:solidFill>
                  <a:srgbClr val="FFFFFF"/>
                </a:solidFill>
                <a:latin typeface="Arial"/>
                <a:ea typeface="DejaVu Sans"/>
              </a:rPr>
              <a:t>(5. i 6. razredi), </a:t>
            </a:r>
            <a:br/>
            <a:r>
              <a:rPr lang="hr-HR" sz="3600" b="0" strike="noStrike" spc="-1">
                <a:solidFill>
                  <a:srgbClr val="FFFFFF"/>
                </a:solidFill>
                <a:latin typeface="Arial"/>
                <a:ea typeface="DejaVu Sans"/>
              </a:rPr>
              <a:t>Popovača, 18. svibnja 2023.</a:t>
            </a:r>
            <a:br/>
            <a:r>
              <a:rPr lang="hr-HR" sz="3600" b="0" strike="noStrike" spc="-1">
                <a:solidFill>
                  <a:srgbClr val="FFFFFF"/>
                </a:solidFill>
                <a:latin typeface="Arial"/>
                <a:ea typeface="DejaVu Sans"/>
              </a:rPr>
              <a:t>Poluzavršnica DP</a:t>
            </a:r>
            <a:br/>
            <a:br/>
            <a:endParaRPr lang="hr-HR" sz="3600" b="0" strike="noStrike" spc="-1"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680400" y="1874880"/>
            <a:ext cx="9613080" cy="446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32500" lnSpcReduction="20000"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hr-HR" sz="1800" b="0" strike="noStrike" spc="-1" dirty="0">
              <a:latin typeface="Arial"/>
            </a:endParaRPr>
          </a:p>
          <a:p>
            <a:pPr marL="216000" indent="-2149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r-HR" sz="45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DJEVOJČICE</a:t>
            </a:r>
            <a:r>
              <a:rPr lang="hr-HR" sz="36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:</a:t>
            </a:r>
            <a:r>
              <a:rPr lang="hr-HR" sz="36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lang="hr-HR" sz="3600" b="0" strike="noStrike" spc="-1" dirty="0">
              <a:latin typeface="Arial"/>
            </a:endParaRPr>
          </a:p>
          <a:p>
            <a:pPr>
              <a:lnSpc>
                <a:spcPct val="220000"/>
              </a:lnSpc>
              <a:spcBef>
                <a:spcPts val="1001"/>
              </a:spcBef>
            </a:pPr>
            <a:endParaRPr lang="hr-HR" sz="3600" b="0" strike="noStrike" spc="-1" dirty="0">
              <a:latin typeface="Arial"/>
            </a:endParaRPr>
          </a:p>
          <a:p>
            <a:pPr marL="76320">
              <a:lnSpc>
                <a:spcPct val="220000"/>
              </a:lnSpc>
              <a:spcBef>
                <a:spcPts val="1001"/>
              </a:spcBef>
            </a:pPr>
            <a:r>
              <a:rPr lang="hr-HR" sz="4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Tea Ladavac.6.raz., (PŠ </a:t>
            </a:r>
            <a:r>
              <a:rPr lang="hr-HR" sz="48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4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 , Ani Hrastić:6.raz., (PŠ </a:t>
            </a:r>
            <a:r>
              <a:rPr lang="hr-HR" sz="48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4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Tea Lušić:6.raz., (PŠ </a:t>
            </a:r>
            <a:r>
              <a:rPr lang="hr-HR" sz="48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4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Iva Brajković:6.raz., (PŠ </a:t>
            </a:r>
            <a:r>
              <a:rPr lang="hr-HR" sz="48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4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Lucia Grabrović:6.c., (MŠ Pazin), Petra Šaponja:6.a., (MŠ Pazin), Ana Paulović:6.c., (MŠ Pazin), </a:t>
            </a:r>
            <a:r>
              <a:rPr lang="hr-HR" sz="48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Antea</a:t>
            </a:r>
            <a:r>
              <a:rPr lang="hr-HR" sz="4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 Štefanuti:5.raz., (PŠ </a:t>
            </a:r>
            <a:r>
              <a:rPr lang="hr-HR" sz="48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4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Lara Mrak:5.raz., (PŠ </a:t>
            </a:r>
            <a:r>
              <a:rPr lang="hr-HR" sz="48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4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Vita Černe:5.raz., (PŠ </a:t>
            </a:r>
            <a:r>
              <a:rPr lang="hr-HR" sz="48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4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Tonka Mrak:5.raz., (PŠ </a:t>
            </a:r>
            <a:r>
              <a:rPr lang="hr-HR" sz="48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4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Aurora Matejčić:5.raz., (PŠ </a:t>
            </a:r>
            <a:r>
              <a:rPr lang="hr-HR" sz="48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4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Ivana Rotar.5.raz., (PŠ </a:t>
            </a:r>
            <a:r>
              <a:rPr lang="hr-HR" sz="48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4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</a:t>
            </a:r>
            <a:endParaRPr lang="hr-HR" sz="4800" b="0" strike="noStrike" spc="-1" dirty="0">
              <a:latin typeface="Arial"/>
            </a:endParaRPr>
          </a:p>
          <a:p>
            <a:pPr marL="76320">
              <a:lnSpc>
                <a:spcPct val="90000"/>
              </a:lnSpc>
              <a:spcBef>
                <a:spcPts val="1001"/>
              </a:spcBef>
            </a:pPr>
            <a:endParaRPr lang="hr-HR" sz="4800" b="0" strike="noStrike" spc="-1" dirty="0">
              <a:latin typeface="Arial"/>
            </a:endParaRPr>
          </a:p>
          <a:p>
            <a:pPr marL="285840" indent="-28512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-"/>
            </a:pPr>
            <a:r>
              <a:rPr lang="hr-HR" sz="4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. mjesto</a:t>
            </a:r>
            <a:endParaRPr lang="hr-HR" sz="4800" b="0" strike="noStrike" spc="-1" dirty="0">
              <a:latin typeface="Arial"/>
            </a:endParaRPr>
          </a:p>
          <a:p>
            <a:pPr marL="285840" indent="-28512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-"/>
            </a:pPr>
            <a:r>
              <a:rPr lang="hr-HR" sz="4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Mentor: Paolo </a:t>
            </a:r>
            <a:r>
              <a:rPr lang="hr-HR" sz="48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Maligec</a:t>
            </a:r>
            <a:endParaRPr lang="hr-HR" sz="4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680400" y="1258920"/>
            <a:ext cx="961308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53500" lnSpcReduction="10000"/>
          </a:bodyPr>
          <a:lstStyle/>
          <a:p>
            <a:pPr>
              <a:lnSpc>
                <a:spcPct val="90000"/>
              </a:lnSpc>
            </a:pPr>
            <a:r>
              <a:rPr lang="hr-HR" sz="3600" b="1" strike="noStrike" spc="-1">
                <a:solidFill>
                  <a:srgbClr val="FF0000"/>
                </a:solidFill>
                <a:latin typeface="Arial"/>
                <a:ea typeface="DejaVu Sans"/>
              </a:rPr>
              <a:t>ODBOJKA, </a:t>
            </a:r>
            <a:r>
              <a:rPr lang="hr-HR" sz="3600" b="1" strike="noStrike" spc="-1">
                <a:solidFill>
                  <a:srgbClr val="FFFFFF"/>
                </a:solidFill>
                <a:latin typeface="Arial"/>
                <a:ea typeface="DejaVu Sans"/>
              </a:rPr>
              <a:t>djevojčice - </a:t>
            </a:r>
            <a:r>
              <a:rPr lang="hr-HR" sz="3600" b="0" strike="noStrike" spc="-1">
                <a:solidFill>
                  <a:srgbClr val="FFFFFF"/>
                </a:solidFill>
                <a:latin typeface="Arial"/>
                <a:ea typeface="DejaVu Sans"/>
              </a:rPr>
              <a:t>(7. i 8. razredi), </a:t>
            </a:r>
            <a:br/>
            <a:r>
              <a:rPr lang="hr-HR" sz="3600" b="0" strike="noStrike" spc="-1">
                <a:solidFill>
                  <a:srgbClr val="FFFFFF"/>
                </a:solidFill>
                <a:latin typeface="Arial"/>
                <a:ea typeface="DejaVu Sans"/>
              </a:rPr>
              <a:t>Novigrad, 08. veljača, 2023.  </a:t>
            </a:r>
            <a:br/>
            <a:br/>
            <a:br/>
            <a:endParaRPr lang="hr-HR" sz="3600" b="0" strike="noStrike" spc="-1">
              <a:latin typeface="Arial"/>
            </a:endParaRPr>
          </a:p>
        </p:txBody>
      </p:sp>
      <p:sp>
        <p:nvSpPr>
          <p:cNvPr id="158" name="CustomShape 2"/>
          <p:cNvSpPr/>
          <p:nvPr/>
        </p:nvSpPr>
        <p:spPr>
          <a:xfrm>
            <a:off x="680400" y="1874880"/>
            <a:ext cx="9613080" cy="446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hr-HR" sz="1800" b="0" strike="noStrike" spc="-1" dirty="0">
              <a:latin typeface="Arial"/>
            </a:endParaRPr>
          </a:p>
          <a:p>
            <a:pPr marL="216000" indent="-2149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r-HR" sz="18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DJEVOJČICE</a:t>
            </a:r>
            <a:r>
              <a:rPr lang="hr-HR" sz="14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:</a:t>
            </a:r>
            <a:r>
              <a:rPr lang="hr-HR" sz="1400" b="0" strike="noStrike" spc="-1" dirty="0">
                <a:solidFill>
                  <a:srgbClr val="FF0000"/>
                </a:solidFill>
                <a:latin typeface="Arial"/>
                <a:ea typeface="DejaVu Sans"/>
              </a:rPr>
              <a:t> </a:t>
            </a:r>
            <a:endParaRPr lang="hr-HR" sz="1400" b="0" strike="noStrike" spc="-1" dirty="0">
              <a:latin typeface="Arial"/>
            </a:endParaRPr>
          </a:p>
          <a:p>
            <a:pPr marL="76320" algn="just">
              <a:lnSpc>
                <a:spcPct val="90000"/>
              </a:lnSpc>
              <a:spcBef>
                <a:spcPts val="1001"/>
              </a:spcBef>
            </a:pPr>
            <a:endParaRPr lang="hr-HR" sz="1400" b="0" strike="noStrike" spc="-1" dirty="0">
              <a:latin typeface="Arial"/>
            </a:endParaRPr>
          </a:p>
          <a:p>
            <a:pPr marL="76320" algn="just">
              <a:lnSpc>
                <a:spcPct val="90000"/>
              </a:lnSpc>
              <a:spcBef>
                <a:spcPts val="1001"/>
              </a:spcBef>
            </a:pPr>
            <a:r>
              <a:rPr lang="hr-HR" sz="2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Ana Marija Toncin:7.a., Tara Spremo Hodžić:7.b., Petra Grah:8.a., Nika Bulić:7.c., Lana Lencović:8.a., Luka Krajcar:8.b., Dora Štefanić:8.a., Lucia Grabrović:6.c., Nina Čotar:6.a., Petra Šaponja:6.a., Ana Paulović:6.c.</a:t>
            </a:r>
          </a:p>
          <a:p>
            <a:pPr marL="76320" algn="just">
              <a:lnSpc>
                <a:spcPct val="90000"/>
              </a:lnSpc>
              <a:spcBef>
                <a:spcPts val="1001"/>
              </a:spcBef>
            </a:pPr>
            <a:r>
              <a:rPr lang="hr-HR" sz="2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 (MŠ Pazin)</a:t>
            </a:r>
            <a:endParaRPr lang="hr-HR" sz="2800" b="0" strike="noStrike" spc="-1" dirty="0">
              <a:latin typeface="Arial"/>
            </a:endParaRPr>
          </a:p>
          <a:p>
            <a:pPr marL="76320">
              <a:lnSpc>
                <a:spcPct val="90000"/>
              </a:lnSpc>
              <a:spcBef>
                <a:spcPts val="1001"/>
              </a:spcBef>
            </a:pPr>
            <a:endParaRPr lang="hr-HR" sz="2800" b="0" strike="noStrike" spc="-1" dirty="0">
              <a:latin typeface="Arial"/>
            </a:endParaRPr>
          </a:p>
          <a:p>
            <a:pPr marL="285840" indent="-28512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-"/>
            </a:pPr>
            <a:r>
              <a:rPr lang="hr-HR" sz="20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7</a:t>
            </a:r>
            <a:r>
              <a:rPr lang="hr-HR" sz="28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. mjesto</a:t>
            </a:r>
            <a:endParaRPr lang="hr-HR" sz="2800" b="0" strike="noStrike" spc="-1" dirty="0">
              <a:latin typeface="Arial"/>
            </a:endParaRPr>
          </a:p>
          <a:p>
            <a:pPr marL="285840" indent="-28512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-"/>
            </a:pPr>
            <a:r>
              <a:rPr lang="hr-HR" sz="20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Mentor: Paolo </a:t>
            </a:r>
            <a:r>
              <a:rPr lang="hr-HR" sz="20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Maligec</a:t>
            </a:r>
            <a:endParaRPr lang="hr-HR" sz="2000" b="0" strike="noStrike" spc="-1" dirty="0">
              <a:latin typeface="Arial"/>
            </a:endParaRPr>
          </a:p>
          <a:p>
            <a:pPr marL="76320">
              <a:lnSpc>
                <a:spcPct val="90000"/>
              </a:lnSpc>
              <a:spcBef>
                <a:spcPts val="1001"/>
              </a:spcBef>
            </a:pPr>
            <a:endParaRPr lang="hr-HR" sz="2000" b="0" strike="noStrike" spc="-1" dirty="0">
              <a:latin typeface="Arial"/>
            </a:endParaRPr>
          </a:p>
          <a:p>
            <a:pPr marL="76320">
              <a:lnSpc>
                <a:spcPct val="90000"/>
              </a:lnSpc>
              <a:spcBef>
                <a:spcPts val="1001"/>
              </a:spcBef>
            </a:pPr>
            <a:endParaRPr lang="hr-HR" sz="2000" b="0" strike="noStrike" spc="-1" dirty="0">
              <a:latin typeface="Arial"/>
            </a:endParaRPr>
          </a:p>
          <a:p>
            <a:pPr marL="76320">
              <a:lnSpc>
                <a:spcPct val="90000"/>
              </a:lnSpc>
              <a:spcBef>
                <a:spcPts val="1001"/>
              </a:spcBef>
            </a:pPr>
            <a:endParaRPr lang="hr-HR" sz="2000" b="0" strike="noStrike" spc="-1" dirty="0">
              <a:latin typeface="Arial"/>
            </a:endParaRPr>
          </a:p>
          <a:p>
            <a:pPr marL="76320">
              <a:lnSpc>
                <a:spcPct val="90000"/>
              </a:lnSpc>
              <a:spcBef>
                <a:spcPts val="1001"/>
              </a:spcBef>
            </a:pPr>
            <a:endParaRPr lang="hr-HR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680400" y="753120"/>
            <a:ext cx="961308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hr-HR" sz="3600" b="0" strike="noStrike" spc="-1">
                <a:solidFill>
                  <a:srgbClr val="FF0000"/>
                </a:solidFill>
                <a:latin typeface="Arial"/>
                <a:ea typeface="Trebuchet MS"/>
              </a:rPr>
              <a:t>Proglašenje najuspješnijih ŠSD–a Istarske županije</a:t>
            </a:r>
            <a:endParaRPr lang="hr-HR" sz="3600" b="0" strike="noStrike" spc="-1"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680400" y="2336760"/>
            <a:ext cx="9613080" cy="359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57200" indent="-38016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hr-HR" sz="2400" b="0" strike="noStrike" spc="-1">
                <a:solidFill>
                  <a:srgbClr val="FFFFFF"/>
                </a:solidFill>
                <a:latin typeface="Arial"/>
                <a:ea typeface="Trebuchet MS"/>
              </a:rPr>
              <a:t>U kategoriji ( 5. i 6. razreda ) – 3.mjesto </a:t>
            </a:r>
            <a:endParaRPr lang="hr-HR" sz="2400" b="0" strike="noStrike" spc="-1">
              <a:latin typeface="Arial"/>
            </a:endParaRPr>
          </a:p>
          <a:p>
            <a:pPr marL="457200" indent="-38016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hr-HR" sz="2400" b="0" strike="noStrike" spc="-1">
                <a:solidFill>
                  <a:srgbClr val="FFFFFF"/>
                </a:solidFill>
                <a:latin typeface="Arial"/>
                <a:ea typeface="Trebuchet MS"/>
              </a:rPr>
              <a:t>U kategoriji ( 7. i 8. razreda )- 1.mjesto</a:t>
            </a:r>
            <a:endParaRPr lang="hr-HR" sz="2400" b="0" strike="noStrike" spc="-1">
              <a:latin typeface="Arial"/>
            </a:endParaRPr>
          </a:p>
          <a:p>
            <a:pPr marL="457200" indent="-38016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hr-HR" sz="2400" b="0" strike="noStrike" spc="-1">
                <a:solidFill>
                  <a:srgbClr val="FFFFFF"/>
                </a:solidFill>
                <a:latin typeface="Arial"/>
                <a:ea typeface="Trebuchet MS"/>
              </a:rPr>
              <a:t>Najuspješniji mentor u konkurenciji za 7. i 8. razrede za školsku godinu 2021./2022. god. – Dalibor Radović</a:t>
            </a:r>
            <a:endParaRPr lang="hr-HR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680400" y="753120"/>
            <a:ext cx="961308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hr-HR" sz="3200" b="0" strike="noStrike" spc="-1">
                <a:solidFill>
                  <a:srgbClr val="FF0000"/>
                </a:solidFill>
                <a:latin typeface="Trebuchet MS"/>
                <a:ea typeface="Trebuchet MS"/>
              </a:rPr>
              <a:t>GRANIČAR</a:t>
            </a:r>
            <a:br/>
            <a:r>
              <a:rPr lang="hr-HR" sz="3200" b="0" strike="noStrike" spc="-1">
                <a:solidFill>
                  <a:srgbClr val="FFFFFF"/>
                </a:solidFill>
                <a:latin typeface="Trebuchet MS"/>
                <a:ea typeface="Trebuchet MS"/>
              </a:rPr>
              <a:t>12. listopada 2022. </a:t>
            </a:r>
            <a:endParaRPr lang="hr-HR" sz="3200" b="0" strike="noStrike" spc="-1">
              <a:latin typeface="Arial"/>
            </a:endParaRPr>
          </a:p>
        </p:txBody>
      </p:sp>
      <p:sp>
        <p:nvSpPr>
          <p:cNvPr id="162" name="CustomShape 2"/>
          <p:cNvSpPr/>
          <p:nvPr/>
        </p:nvSpPr>
        <p:spPr>
          <a:xfrm>
            <a:off x="680400" y="2336760"/>
            <a:ext cx="9613080" cy="359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4500"/>
          </a:bodyPr>
          <a:lstStyle/>
          <a:p>
            <a:pPr marL="457200" indent="-38016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hr-HR" sz="2400" b="0" strike="noStrike" spc="-1">
                <a:solidFill>
                  <a:srgbClr val="FFFFFF"/>
                </a:solidFill>
                <a:latin typeface="Trebuchet MS"/>
                <a:ea typeface="Trebuchet MS"/>
              </a:rPr>
              <a:t>Dora Amić, Sara Bartolić, Andrea Mikulić, Leana Pilat, Melani Stevanović, Ela Maria Šepić, Martin Erik, Rafael Kadum,  Jan Labinjan, Matteo Lakošeljac, Borna  Selar, Lukas Šolić, PŠ Karojba</a:t>
            </a:r>
            <a:endParaRPr lang="hr-HR" sz="2400" b="0" strike="noStrike" spc="-1">
              <a:latin typeface="Arial"/>
            </a:endParaRPr>
          </a:p>
          <a:p>
            <a:pPr marL="76320">
              <a:lnSpc>
                <a:spcPct val="90000"/>
              </a:lnSpc>
              <a:spcBef>
                <a:spcPts val="1001"/>
              </a:spcBef>
            </a:pPr>
            <a:r>
              <a:rPr lang="hr-HR" sz="2400" b="0" strike="noStrike" spc="-1">
                <a:solidFill>
                  <a:srgbClr val="FFFFFF"/>
                </a:solidFill>
                <a:latin typeface="Trebuchet MS"/>
                <a:ea typeface="Trebuchet MS"/>
              </a:rPr>
              <a:t>    mentorica: </a:t>
            </a:r>
            <a:r>
              <a:rPr lang="hr-HR" sz="2400" b="1" strike="noStrike" spc="-1">
                <a:solidFill>
                  <a:srgbClr val="FFFFFF"/>
                </a:solidFill>
                <a:latin typeface="Trebuchet MS"/>
                <a:ea typeface="Trebuchet MS"/>
              </a:rPr>
              <a:t>Snježana Klanjac</a:t>
            </a:r>
            <a:endParaRPr lang="hr-HR" sz="2400" b="0" strike="noStrike" spc="-1">
              <a:latin typeface="Arial"/>
            </a:endParaRPr>
          </a:p>
          <a:p>
            <a:pPr marL="457200" indent="-38016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hr-HR" sz="2400" b="0" strike="noStrike" spc="-1">
                <a:solidFill>
                  <a:srgbClr val="FFFFFF"/>
                </a:solidFill>
                <a:latin typeface="Trebuchet MS"/>
                <a:ea typeface="Trebuchet MS"/>
              </a:rPr>
              <a:t>Sara Bogešić, Nina Zović, Matija Brajković, Leo Monas, MŠ, 4. a</a:t>
            </a:r>
            <a:endParaRPr lang="hr-HR" sz="2400" b="0" strike="noStrike" spc="-1">
              <a:latin typeface="Arial"/>
            </a:endParaRPr>
          </a:p>
          <a:p>
            <a:pPr marL="76320">
              <a:lnSpc>
                <a:spcPct val="90000"/>
              </a:lnSpc>
              <a:spcBef>
                <a:spcPts val="1001"/>
              </a:spcBef>
            </a:pPr>
            <a:r>
              <a:rPr lang="hr-HR" sz="2400" b="0" strike="noStrike" spc="-1">
                <a:solidFill>
                  <a:srgbClr val="FFFFFF"/>
                </a:solidFill>
                <a:latin typeface="Trebuchet MS"/>
                <a:ea typeface="Trebuchet MS"/>
              </a:rPr>
              <a:t>    Lea Križmanić, Alisa Lišić, Patrik Maurović, Deni Milotić MŠ, 4. b</a:t>
            </a:r>
            <a:endParaRPr lang="hr-HR" sz="2400" b="0" strike="noStrike" spc="-1">
              <a:latin typeface="Arial"/>
            </a:endParaRPr>
          </a:p>
          <a:p>
            <a:pPr marL="76320">
              <a:lnSpc>
                <a:spcPct val="90000"/>
              </a:lnSpc>
              <a:spcBef>
                <a:spcPts val="1001"/>
              </a:spcBef>
            </a:pPr>
            <a:r>
              <a:rPr lang="hr-HR" sz="2400" b="0" strike="noStrike" spc="-1">
                <a:solidFill>
                  <a:srgbClr val="FFFFFF"/>
                </a:solidFill>
                <a:latin typeface="Trebuchet MS"/>
                <a:ea typeface="Trebuchet MS"/>
              </a:rPr>
              <a:t>    Lara Blašković, Lana Musić, Josip Grubiša, Matej Izak Guga, MŠ 4.c</a:t>
            </a:r>
            <a:endParaRPr lang="hr-HR" sz="2400" b="0" strike="noStrike" spc="-1">
              <a:latin typeface="Arial"/>
            </a:endParaRPr>
          </a:p>
          <a:p>
            <a:pPr marL="76320">
              <a:lnSpc>
                <a:spcPct val="90000"/>
              </a:lnSpc>
              <a:spcBef>
                <a:spcPts val="1001"/>
              </a:spcBef>
            </a:pPr>
            <a:r>
              <a:rPr lang="hr-HR" sz="2400" b="0" strike="noStrike" spc="-1">
                <a:solidFill>
                  <a:srgbClr val="FFFFFF"/>
                </a:solidFill>
                <a:latin typeface="Trebuchet MS"/>
                <a:ea typeface="Trebuchet MS"/>
              </a:rPr>
              <a:t>    mentorica: Ivana Baća</a:t>
            </a:r>
            <a:endParaRPr lang="hr-HR" sz="2400" b="0" strike="noStrike" spc="-1">
              <a:latin typeface="Arial"/>
            </a:endParaRPr>
          </a:p>
          <a:p>
            <a:pPr marL="76320">
              <a:lnSpc>
                <a:spcPct val="90000"/>
              </a:lnSpc>
              <a:spcBef>
                <a:spcPts val="1001"/>
              </a:spcBef>
            </a:pPr>
            <a:endParaRPr lang="hr-HR" sz="2400" b="0" strike="noStrike" spc="-1">
              <a:latin typeface="Arial"/>
            </a:endParaRPr>
          </a:p>
          <a:p>
            <a:pPr marL="76320">
              <a:lnSpc>
                <a:spcPct val="90000"/>
              </a:lnSpc>
              <a:spcBef>
                <a:spcPts val="1001"/>
              </a:spcBef>
            </a:pPr>
            <a:endParaRPr lang="hr-HR" sz="2400" b="0" strike="noStrike" spc="-1">
              <a:latin typeface="Arial"/>
            </a:endParaRPr>
          </a:p>
          <a:p>
            <a:pPr marL="76320">
              <a:lnSpc>
                <a:spcPct val="90000"/>
              </a:lnSpc>
              <a:spcBef>
                <a:spcPts val="1001"/>
              </a:spcBef>
            </a:pPr>
            <a:endParaRPr lang="hr-HR" sz="2400" b="0" strike="noStrike" spc="-1">
              <a:latin typeface="Arial"/>
            </a:endParaRPr>
          </a:p>
          <a:p>
            <a:pPr marL="76320">
              <a:lnSpc>
                <a:spcPct val="90000"/>
              </a:lnSpc>
              <a:spcBef>
                <a:spcPts val="1001"/>
              </a:spcBef>
            </a:pPr>
            <a:endParaRPr lang="hr-HR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680400" y="753120"/>
            <a:ext cx="961308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hr-HR" sz="3200" b="0" strike="noStrike" spc="-1">
                <a:solidFill>
                  <a:srgbClr val="FF0000"/>
                </a:solidFill>
                <a:latin typeface="Trebuchet MS"/>
                <a:ea typeface="Trebuchet MS"/>
              </a:rPr>
              <a:t>ŽUPANIJSKO PRVENSTVO U PLJOČKNJU</a:t>
            </a:r>
            <a:br/>
            <a:r>
              <a:rPr lang="hr-HR" sz="3200" b="0" strike="noStrike" spc="-1">
                <a:solidFill>
                  <a:srgbClr val="FFFFFF"/>
                </a:solidFill>
                <a:latin typeface="Trebuchet MS"/>
                <a:ea typeface="Trebuchet MS"/>
              </a:rPr>
              <a:t>Sv. Petru u Šumi, 4.travnja 2023. </a:t>
            </a:r>
            <a:endParaRPr lang="hr-HR" sz="3200" b="0" strike="noStrike" spc="-1">
              <a:latin typeface="Arial"/>
            </a:endParaRPr>
          </a:p>
        </p:txBody>
      </p:sp>
      <p:sp>
        <p:nvSpPr>
          <p:cNvPr id="164" name="CustomShape 2"/>
          <p:cNvSpPr/>
          <p:nvPr/>
        </p:nvSpPr>
        <p:spPr>
          <a:xfrm>
            <a:off x="680400" y="2336760"/>
            <a:ext cx="9613080" cy="359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57200" indent="-38016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hr-HR" sz="2400" b="0" strike="noStrike" spc="-1">
                <a:solidFill>
                  <a:srgbClr val="FFFFFF"/>
                </a:solidFill>
                <a:latin typeface="Trebuchet MS"/>
                <a:ea typeface="Trebuchet MS"/>
              </a:rPr>
              <a:t>Tyler Schmidt, Maja Žufić i Lana Dajčić 8.r., Juro Jurišić, Noa Josip Mošić i Sara Milotić 7.r., Vanja Matika i Leonard Feher 5.r. PŠ Sv. Petar u Šumi, mentor: Dragutin Mujić – </a:t>
            </a:r>
            <a:r>
              <a:rPr lang="hr-HR" sz="2400" b="0" strike="noStrike" spc="-1">
                <a:solidFill>
                  <a:srgbClr val="FF0000"/>
                </a:solidFill>
                <a:latin typeface="Trebuchet MS"/>
                <a:ea typeface="Trebuchet MS"/>
              </a:rPr>
              <a:t>3. mjesto</a:t>
            </a:r>
            <a:endParaRPr lang="hr-HR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hr-HR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hr-HR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680400" y="927000"/>
            <a:ext cx="9613080" cy="73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400" b="0" strike="noStrike" spc="-1">
                <a:solidFill>
                  <a:srgbClr val="FF0000"/>
                </a:solidFill>
                <a:latin typeface="Arial"/>
                <a:ea typeface="DejaVu Sans"/>
              </a:rPr>
              <a:t>ATLETIKA , </a:t>
            </a:r>
            <a:r>
              <a:rPr lang="hr-HR" sz="2400" b="0" strike="noStrike" spc="-1">
                <a:solidFill>
                  <a:srgbClr val="FFFFFE"/>
                </a:solidFill>
                <a:latin typeface="Arial"/>
                <a:ea typeface="DejaVu Sans"/>
              </a:rPr>
              <a:t>županijsko natjecanje ,  djevojčice, 5,6. razred </a:t>
            </a:r>
            <a:br/>
            <a:r>
              <a:rPr lang="hr-HR" sz="2400" b="0" strike="noStrike" spc="-1">
                <a:solidFill>
                  <a:srgbClr val="FFFFFE"/>
                </a:solidFill>
                <a:latin typeface="Arial"/>
                <a:ea typeface="DejaVu Sans"/>
              </a:rPr>
              <a:t>27.listopada, 2022.</a:t>
            </a:r>
            <a:endParaRPr lang="hr-HR" sz="2400" b="0" strike="noStrike" spc="-1"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680400" y="2336760"/>
            <a:ext cx="9613080" cy="359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BF6F6"/>
                </a:solidFill>
                <a:latin typeface="Times New Roman"/>
                <a:ea typeface="Arial Unicode MS;Arial"/>
              </a:rPr>
              <a:t>DJEVOJČICE</a:t>
            </a: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BF6F6"/>
                </a:solidFill>
                <a:latin typeface="Times New Roman"/>
                <a:ea typeface="Arial Unicode MS;Arial"/>
              </a:rPr>
              <a:t>Katja Pulić:6.c, Ana Tanković:6.b., Lucia Grabrović:6.c., Lana Jurčić:6.d.,  Aurora  Matejčić,(</a:t>
            </a:r>
            <a:r>
              <a:rPr lang="hr-HR" sz="2400" b="0" strike="noStrike" spc="-1" dirty="0" err="1">
                <a:solidFill>
                  <a:srgbClr val="FBF6F6"/>
                </a:solidFill>
                <a:latin typeface="Times New Roman"/>
                <a:ea typeface="Arial Unicode MS;Arial"/>
              </a:rPr>
              <a:t>pš</a:t>
            </a:r>
            <a:r>
              <a:rPr lang="hr-HR" sz="2400" b="0" strike="noStrike" spc="-1" dirty="0">
                <a:solidFill>
                  <a:srgbClr val="FBF6F6"/>
                </a:solidFill>
                <a:latin typeface="Times New Roman"/>
                <a:ea typeface="Arial Unicode MS;Arial"/>
              </a:rPr>
              <a:t> </a:t>
            </a:r>
            <a:r>
              <a:rPr lang="hr-HR" sz="2400" b="0" strike="noStrike" spc="-1" dirty="0" err="1">
                <a:solidFill>
                  <a:srgbClr val="FBF6F6"/>
                </a:solidFill>
                <a:latin typeface="Times New Roman"/>
                <a:ea typeface="Arial Unicode MS;Arial"/>
              </a:rPr>
              <a:t>Trviž</a:t>
            </a:r>
            <a:r>
              <a:rPr lang="hr-HR" sz="2400" b="0" strike="noStrike" spc="-1" dirty="0">
                <a:solidFill>
                  <a:srgbClr val="FBF6F6"/>
                </a:solidFill>
                <a:latin typeface="Times New Roman"/>
                <a:ea typeface="Arial Unicode MS;Arial"/>
              </a:rPr>
              <a:t>) Melissa </a:t>
            </a:r>
            <a:r>
              <a:rPr lang="hr-HR" sz="2400" b="0" strike="noStrike" spc="-1" dirty="0" err="1">
                <a:solidFill>
                  <a:srgbClr val="FBF6F6"/>
                </a:solidFill>
                <a:latin typeface="Times New Roman"/>
                <a:ea typeface="Arial Unicode MS;Arial"/>
              </a:rPr>
              <a:t>Prenc</a:t>
            </a:r>
            <a:r>
              <a:rPr lang="hr-HR" sz="2400" b="0" strike="noStrike" spc="-1" dirty="0">
                <a:solidFill>
                  <a:srgbClr val="FBF6F6"/>
                </a:solidFill>
                <a:latin typeface="Times New Roman"/>
                <a:ea typeface="Arial Unicode MS;Arial"/>
              </a:rPr>
              <a:t>,(</a:t>
            </a:r>
            <a:r>
              <a:rPr lang="hr-HR" sz="2400" b="0" strike="noStrike" spc="-1" dirty="0" err="1">
                <a:solidFill>
                  <a:srgbClr val="FBF6F6"/>
                </a:solidFill>
                <a:latin typeface="Times New Roman"/>
                <a:ea typeface="Arial Unicode MS;Arial"/>
              </a:rPr>
              <a:t>pš</a:t>
            </a:r>
            <a:r>
              <a:rPr lang="hr-HR" sz="2400" b="0" strike="noStrike" spc="-1" dirty="0">
                <a:solidFill>
                  <a:srgbClr val="FBF6F6"/>
                </a:solidFill>
                <a:latin typeface="Times New Roman"/>
                <a:ea typeface="Arial Unicode MS;Arial"/>
              </a:rPr>
              <a:t> </a:t>
            </a:r>
            <a:r>
              <a:rPr lang="hr-HR" sz="2400" b="0" strike="noStrike" spc="-1" dirty="0" err="1">
                <a:solidFill>
                  <a:srgbClr val="FBF6F6"/>
                </a:solidFill>
                <a:latin typeface="Times New Roman"/>
                <a:ea typeface="Arial Unicode MS;Arial"/>
              </a:rPr>
              <a:t>Tinjan</a:t>
            </a:r>
            <a:r>
              <a:rPr lang="hr-HR" sz="2400" b="0" strike="noStrike" spc="-1" dirty="0">
                <a:solidFill>
                  <a:srgbClr val="FBF6F6"/>
                </a:solidFill>
                <a:latin typeface="Times New Roman"/>
                <a:ea typeface="Arial Unicode MS;Arial"/>
              </a:rPr>
              <a:t>) Katarina </a:t>
            </a:r>
            <a:r>
              <a:rPr lang="hr-HR" sz="2400" b="0" strike="noStrike" spc="-1" dirty="0" err="1">
                <a:solidFill>
                  <a:srgbClr val="FBF6F6"/>
                </a:solidFill>
                <a:latin typeface="Times New Roman"/>
                <a:ea typeface="Arial Unicode MS;Arial"/>
              </a:rPr>
              <a:t>Sirotić</a:t>
            </a:r>
            <a:r>
              <a:rPr lang="hr-HR" sz="2400" b="0" strike="noStrike" spc="-1" dirty="0">
                <a:solidFill>
                  <a:srgbClr val="FBF6F6"/>
                </a:solidFill>
                <a:latin typeface="Times New Roman"/>
                <a:ea typeface="Arial Unicode MS;Arial"/>
              </a:rPr>
              <a:t>,(</a:t>
            </a:r>
            <a:r>
              <a:rPr lang="hr-HR" sz="2400" b="0" strike="noStrike" spc="-1" dirty="0" err="1">
                <a:solidFill>
                  <a:srgbClr val="FBF6F6"/>
                </a:solidFill>
                <a:latin typeface="Times New Roman"/>
                <a:ea typeface="Arial Unicode MS;Arial"/>
              </a:rPr>
              <a:t>pš</a:t>
            </a:r>
            <a:r>
              <a:rPr lang="hr-HR" sz="2400" b="0" strike="noStrike" spc="-1" dirty="0">
                <a:solidFill>
                  <a:srgbClr val="FBF6F6"/>
                </a:solidFill>
                <a:latin typeface="Times New Roman"/>
                <a:ea typeface="Arial Unicode MS;Arial"/>
              </a:rPr>
              <a:t> </a:t>
            </a:r>
            <a:r>
              <a:rPr lang="hr-HR" sz="2400" b="0" strike="noStrike" spc="-1" dirty="0" err="1">
                <a:solidFill>
                  <a:srgbClr val="FBF6F6"/>
                </a:solidFill>
                <a:latin typeface="Times New Roman"/>
                <a:ea typeface="Arial Unicode MS;Arial"/>
              </a:rPr>
              <a:t>Tinjan</a:t>
            </a:r>
            <a:r>
              <a:rPr lang="hr-HR" sz="2400" b="0" strike="noStrike" spc="-1" dirty="0">
                <a:solidFill>
                  <a:srgbClr val="FBF6F6"/>
                </a:solidFill>
                <a:latin typeface="Times New Roman"/>
                <a:ea typeface="Arial Unicode MS;Arial"/>
              </a:rPr>
              <a:t>) , Ana Paulović</a:t>
            </a:r>
            <a:r>
              <a:rPr lang="hr-HR" sz="2400" spc="-1" dirty="0">
                <a:solidFill>
                  <a:srgbClr val="FBF6F6"/>
                </a:solidFill>
                <a:latin typeface="Times New Roman"/>
                <a:ea typeface="Arial Unicode MS;Arial"/>
              </a:rPr>
              <a:t>:6.c.</a:t>
            </a:r>
            <a:r>
              <a:rPr lang="hr-HR" sz="2400" b="0" strike="noStrike" spc="-1" dirty="0">
                <a:solidFill>
                  <a:srgbClr val="FBF6F6"/>
                </a:solidFill>
                <a:latin typeface="Times New Roman"/>
                <a:ea typeface="Arial Unicode MS;Arial"/>
              </a:rPr>
              <a:t>, Sara Čiz:6.b.</a:t>
            </a:r>
            <a:endParaRPr lang="hr-H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9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BF6F6"/>
                </a:solidFill>
                <a:latin typeface="Times New Roman"/>
                <a:ea typeface="Arial Unicode MS;Arial"/>
              </a:rPr>
              <a:t>2.mjesto,</a:t>
            </a:r>
            <a:endParaRPr lang="hr-HR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</a:pP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BF6F6"/>
                </a:solidFill>
                <a:latin typeface="Times New Roman"/>
                <a:ea typeface="Arial Unicode MS;Arial"/>
              </a:rPr>
              <a:t>Mentor; Ivan Miličić </a:t>
            </a: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680400" y="753120"/>
            <a:ext cx="961308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6000"/>
          </a:bodyPr>
          <a:lstStyle/>
          <a:p>
            <a:pPr>
              <a:lnSpc>
                <a:spcPct val="90000"/>
              </a:lnSpc>
            </a:pPr>
            <a:r>
              <a:rPr lang="hr-HR" sz="3600" b="0" strike="noStrike" spc="-1">
                <a:solidFill>
                  <a:srgbClr val="FF0000"/>
                </a:solidFill>
                <a:latin typeface="Arial"/>
                <a:ea typeface="DejaVu Sans"/>
              </a:rPr>
              <a:t>ATLETIKA </a:t>
            </a:r>
            <a:r>
              <a:rPr lang="hr-HR" sz="3600" b="0" strike="noStrike" spc="-1">
                <a:solidFill>
                  <a:srgbClr val="FFFFFF"/>
                </a:solidFill>
                <a:latin typeface="Arial"/>
                <a:ea typeface="DejaVu Sans"/>
              </a:rPr>
              <a:t>(5.i 6. razredi), Poreč, 25. listopada 2022.</a:t>
            </a:r>
            <a:br/>
            <a:endParaRPr lang="hr-HR" sz="3600" b="0" strike="noStrike" spc="-1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680400" y="2336760"/>
            <a:ext cx="9613080" cy="359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57200" indent="-38016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Teo Deltin:6.raz., (100 m), Noa Cvijanović- 6.a.,(200 m), Ivan </a:t>
            </a:r>
            <a:r>
              <a:rPr lang="hr-HR" sz="2400" b="0" strike="noStrike" spc="-1" dirty="0" err="1">
                <a:solidFill>
                  <a:srgbClr val="FFFFFF"/>
                </a:solidFill>
                <a:latin typeface="Arial"/>
                <a:ea typeface="DejaVu Sans"/>
              </a:rPr>
              <a:t>Družeti</a:t>
            </a:r>
            <a:r>
              <a:rPr lang="hr-HR" sz="2400" spc="-1" dirty="0" err="1">
                <a:solidFill>
                  <a:srgbClr val="FFFFFF"/>
                </a:solidFill>
                <a:latin typeface="Arial"/>
                <a:ea typeface="DejaVu Sans"/>
              </a:rPr>
              <a:t>ć</a:t>
            </a:r>
            <a:r>
              <a:rPr lang="hr-HR" sz="2400" spc="-1" dirty="0">
                <a:solidFill>
                  <a:srgbClr val="FFFFFF"/>
                </a:solidFill>
                <a:latin typeface="Arial"/>
                <a:ea typeface="DejaVu Sans"/>
              </a:rPr>
              <a:t>-</a:t>
            </a: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6.a.,(600 m), Vito Šestan-6.c., (skok u dalj), Teo </a:t>
            </a:r>
            <a:r>
              <a:rPr lang="hr-HR" sz="2400" b="0" strike="noStrike" spc="-1" dirty="0" err="1">
                <a:solidFill>
                  <a:srgbClr val="FFFFFF"/>
                </a:solidFill>
                <a:latin typeface="Arial"/>
                <a:ea typeface="DejaVu Sans"/>
              </a:rPr>
              <a:t>Mikolić</a:t>
            </a: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(skok u vis),PŠ </a:t>
            </a:r>
            <a:r>
              <a:rPr lang="hr-HR" sz="2400" b="0" strike="noStrike" spc="-1" dirty="0" err="1">
                <a:solidFill>
                  <a:srgbClr val="FFFFFF"/>
                </a:solidFill>
                <a:latin typeface="Arial"/>
                <a:ea typeface="DejaVu Sans"/>
              </a:rPr>
              <a:t>Tinjan</a:t>
            </a: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, Pio Lukšić-6.b., (bacanje </a:t>
            </a:r>
            <a:r>
              <a:rPr lang="hr-HR" sz="2400" b="0" strike="noStrike" spc="-1" dirty="0" err="1">
                <a:solidFill>
                  <a:srgbClr val="FFFFFF"/>
                </a:solidFill>
                <a:latin typeface="Arial"/>
                <a:ea typeface="DejaVu Sans"/>
              </a:rPr>
              <a:t>medicinke</a:t>
            </a: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), Lino Gra</a:t>
            </a:r>
            <a:r>
              <a:rPr lang="hr-HR" sz="2400" spc="-1" dirty="0">
                <a:solidFill>
                  <a:srgbClr val="FFFFFF"/>
                </a:solidFill>
                <a:latin typeface="Arial"/>
                <a:ea typeface="DejaVu Sans"/>
              </a:rPr>
              <a:t>h-6.c.,</a:t>
            </a: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(bacanje </a:t>
            </a:r>
            <a:r>
              <a:rPr lang="hr-HR" sz="2400" b="0" strike="noStrike" spc="-1" dirty="0" err="1">
                <a:solidFill>
                  <a:srgbClr val="FFFFFF"/>
                </a:solidFill>
                <a:latin typeface="Arial"/>
                <a:ea typeface="DejaVu Sans"/>
              </a:rPr>
              <a:t>vortexa</a:t>
            </a: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), Jan Fonović</a:t>
            </a:r>
            <a:r>
              <a:rPr lang="hr-HR" sz="2400" spc="-1" dirty="0">
                <a:solidFill>
                  <a:srgbClr val="FFFFFF"/>
                </a:solidFill>
                <a:latin typeface="Arial"/>
                <a:ea typeface="DejaVu Sans"/>
              </a:rPr>
              <a:t>-6.a.,</a:t>
            </a: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Pavel Hilpert</a:t>
            </a:r>
            <a:r>
              <a:rPr lang="hr-HR" sz="2400" spc="-1" dirty="0">
                <a:solidFill>
                  <a:srgbClr val="FFFFFF"/>
                </a:solidFill>
                <a:latin typeface="Arial"/>
                <a:ea typeface="DejaVu Sans"/>
              </a:rPr>
              <a:t>-6.a.,</a:t>
            </a: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David Hek:6.raz.,PŠ </a:t>
            </a:r>
            <a:r>
              <a:rPr lang="hr-HR" sz="2400" b="0" strike="noStrike" spc="-1" dirty="0" err="1">
                <a:solidFill>
                  <a:srgbClr val="FFFFFF"/>
                </a:solidFill>
                <a:latin typeface="Arial"/>
                <a:ea typeface="DejaVu Sans"/>
              </a:rPr>
              <a:t>Trviž</a:t>
            </a: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, Teo Deltin:6.raz.,PŠ </a:t>
            </a:r>
            <a:r>
              <a:rPr lang="hr-HR" sz="2400" b="0" strike="noStrike" spc="-1" dirty="0" err="1">
                <a:solidFill>
                  <a:srgbClr val="FFFFFF"/>
                </a:solidFill>
                <a:latin typeface="Arial"/>
                <a:ea typeface="DejaVu Sans"/>
              </a:rPr>
              <a:t>Tinjan</a:t>
            </a: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(štafeta 4 x 100m)</a:t>
            </a:r>
            <a:endParaRPr lang="hr-HR" sz="2400" b="0" strike="noStrike" spc="-1" dirty="0">
              <a:latin typeface="Arial"/>
            </a:endParaRPr>
          </a:p>
          <a:p>
            <a:pPr marL="457200" indent="-38016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hr-HR" sz="24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mentor: Dalibor Radović. </a:t>
            </a:r>
            <a:endParaRPr lang="hr-HR" sz="2400" b="0" strike="noStrike" spc="-1" dirty="0">
              <a:latin typeface="Arial"/>
            </a:endParaRPr>
          </a:p>
          <a:p>
            <a:pPr marL="457200" indent="-38016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 1.mjesto</a:t>
            </a:r>
            <a:endParaRPr lang="hr-HR" sz="2400" b="0" strike="noStrike" spc="-1" dirty="0">
              <a:latin typeface="Arial"/>
            </a:endParaRPr>
          </a:p>
          <a:p>
            <a:pPr marL="457200" indent="-38016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pozvani na DN</a:t>
            </a:r>
            <a:endParaRPr lang="hr-HR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576000" y="1076760"/>
            <a:ext cx="9613080" cy="36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400" b="0" strike="noStrike" spc="-1">
                <a:solidFill>
                  <a:srgbClr val="FF0000"/>
                </a:solidFill>
                <a:latin typeface="Times New Roman"/>
                <a:ea typeface="DejaVu Sans"/>
              </a:rPr>
              <a:t>ATLETIKA ,</a:t>
            </a:r>
            <a:r>
              <a:rPr lang="hr-HR" sz="2400" b="0" strike="noStrike" spc="-1">
                <a:solidFill>
                  <a:srgbClr val="FFFFFE"/>
                </a:solidFill>
                <a:latin typeface="Times New Roman"/>
                <a:ea typeface="DejaVu Sans"/>
              </a:rPr>
              <a:t>županijsko natjecanje,7,8.razred,djevojčice,  25.listopada, 2022</a:t>
            </a:r>
            <a:r>
              <a:rPr lang="hr-HR" sz="1600" b="0" strike="noStrike" spc="-1">
                <a:solidFill>
                  <a:srgbClr val="FBF6F6"/>
                </a:solidFill>
                <a:latin typeface="Arial"/>
                <a:ea typeface="DejaVu Sans"/>
              </a:rPr>
              <a:t>.</a:t>
            </a:r>
            <a:endParaRPr lang="hr-HR" sz="1600" b="0" strike="noStrike" spc="-1"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680400" y="2232000"/>
            <a:ext cx="9613080" cy="359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BF6F6"/>
                </a:solidFill>
                <a:latin typeface="Times New Roman"/>
                <a:ea typeface="DejaVu Sans"/>
              </a:rPr>
              <a:t>Hana Celega:7.raz., Hana Mršić:8.raz., </a:t>
            </a:r>
            <a:r>
              <a:rPr lang="hr-HR" sz="2400" b="0" strike="noStrike" spc="-1" dirty="0" err="1">
                <a:solidFill>
                  <a:srgbClr val="FBF6F6"/>
                </a:solidFill>
                <a:latin typeface="Times New Roman"/>
                <a:ea typeface="DejaVu Sans"/>
              </a:rPr>
              <a:t>pš</a:t>
            </a:r>
            <a:r>
              <a:rPr lang="hr-HR" sz="2400" b="0" strike="noStrike" spc="-1" dirty="0">
                <a:solidFill>
                  <a:srgbClr val="FBF6F6"/>
                </a:solidFill>
                <a:latin typeface="Times New Roman"/>
                <a:ea typeface="DejaVu Sans"/>
              </a:rPr>
              <a:t> </a:t>
            </a:r>
            <a:r>
              <a:rPr lang="hr-HR" sz="2400" b="0" strike="noStrike" spc="-1" dirty="0" err="1">
                <a:solidFill>
                  <a:srgbClr val="FBF6F6"/>
                </a:solidFill>
                <a:latin typeface="Times New Roman"/>
                <a:ea typeface="DejaVu Sans"/>
              </a:rPr>
              <a:t>Tinjan</a:t>
            </a: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BF6F6"/>
                </a:solidFill>
                <a:latin typeface="Times New Roman"/>
                <a:ea typeface="DejaVu Sans"/>
              </a:rPr>
              <a:t>Ana Tanković:6.b.,Lucia Grabrović:6.c.,Sara Hrelja:7.d.,Matea Gojtanić:8.c.,Mia Jovičić:7.d., Tara Spremo Hodžić:7.b.,Ana Ujčić:8.a., Emily Ćus:7.b., MŠ Pazin.</a:t>
            </a:r>
            <a:endParaRPr lang="hr-HR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BF6F6"/>
                </a:solidFill>
                <a:latin typeface="Times New Roman"/>
                <a:ea typeface="DejaVu Sans"/>
              </a:rPr>
              <a:t>1.mjesto</a:t>
            </a: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BF6F6"/>
                </a:solidFill>
                <a:latin typeface="Times New Roman"/>
                <a:ea typeface="DejaVu Sans"/>
              </a:rPr>
              <a:t>Mentor; Ivan Miličić.</a:t>
            </a: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680400" y="972720"/>
            <a:ext cx="9613080" cy="640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br/>
            <a:r>
              <a:rPr lang="hr-HR" sz="2400" b="0" strike="noStrike" spc="-1">
                <a:solidFill>
                  <a:srgbClr val="FF0000"/>
                </a:solidFill>
                <a:latin typeface="Times New Roman"/>
                <a:ea typeface="DejaVu Sans"/>
              </a:rPr>
              <a:t>ATLETIKA </a:t>
            </a:r>
            <a:r>
              <a:rPr lang="hr-HR" sz="2400" b="0" strike="noStrike" spc="-1">
                <a:solidFill>
                  <a:srgbClr val="FFFFFE"/>
                </a:solidFill>
                <a:latin typeface="Times New Roman"/>
                <a:ea typeface="DejaVu Sans"/>
              </a:rPr>
              <a:t>– DRŽAVNO  natjecanje – djevojčice 3, 4.travnja, 2023., Poreč</a:t>
            </a:r>
            <a:endParaRPr lang="hr-HR" sz="2400" b="0" strike="noStrike" spc="-1"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680400" y="2336760"/>
            <a:ext cx="9613080" cy="359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lnSpcReduction="10000"/>
          </a:bodyPr>
          <a:lstStyle/>
          <a:p>
            <a:pPr marL="432000" indent="-323640">
              <a:lnSpc>
                <a:spcPct val="105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BF6F6"/>
                </a:solidFill>
                <a:latin typeface="Times New Roman"/>
                <a:ea typeface="DejaVu Sans"/>
              </a:rPr>
              <a:t>Hana Mršić:8.raz. , Hana Celega:7.raz.,(</a:t>
            </a:r>
            <a:r>
              <a:rPr lang="hr-HR" sz="2400" b="0" strike="noStrike" spc="-1" dirty="0" err="1">
                <a:solidFill>
                  <a:srgbClr val="FBF6F6"/>
                </a:solidFill>
                <a:latin typeface="Times New Roman"/>
                <a:ea typeface="DejaVu Sans"/>
              </a:rPr>
              <a:t>pš</a:t>
            </a:r>
            <a:r>
              <a:rPr lang="hr-HR" sz="2400" b="0" strike="noStrike" spc="-1" dirty="0">
                <a:solidFill>
                  <a:srgbClr val="FBF6F6"/>
                </a:solidFill>
                <a:latin typeface="Times New Roman"/>
                <a:ea typeface="DejaVu Sans"/>
              </a:rPr>
              <a:t> </a:t>
            </a:r>
            <a:r>
              <a:rPr lang="hr-HR" sz="2400" b="0" strike="noStrike" spc="-1" dirty="0" err="1">
                <a:solidFill>
                  <a:srgbClr val="FBF6F6"/>
                </a:solidFill>
                <a:latin typeface="Times New Roman"/>
                <a:ea typeface="DejaVu Sans"/>
              </a:rPr>
              <a:t>Tinjan</a:t>
            </a:r>
            <a:r>
              <a:rPr lang="hr-HR" sz="2400" b="0" strike="noStrike" spc="-1" dirty="0">
                <a:solidFill>
                  <a:srgbClr val="FBF6F6"/>
                </a:solidFill>
                <a:latin typeface="Times New Roman"/>
                <a:ea typeface="DejaVu Sans"/>
              </a:rPr>
              <a:t>), </a:t>
            </a: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5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BF6F6"/>
                </a:solidFill>
                <a:latin typeface="Times New Roman"/>
                <a:ea typeface="DejaVu Sans"/>
              </a:rPr>
              <a:t>Tara Spremo Hodžić:7.b.,Matea Gojtanić:8.c.,Ana Ujčić:8.a.,Sara Rabac:7.d., Petra Grah:8.a.,Sara Hrelja:7.d., Lucia Grabrović:6.c., Mia Jovičić:7.d., (</a:t>
            </a:r>
            <a:r>
              <a:rPr lang="hr-HR" sz="2400" b="0" strike="noStrike" spc="-1" dirty="0" err="1">
                <a:solidFill>
                  <a:srgbClr val="FBF6F6"/>
                </a:solidFill>
                <a:latin typeface="Times New Roman"/>
                <a:ea typeface="DejaVu Sans"/>
              </a:rPr>
              <a:t>mš</a:t>
            </a:r>
            <a:r>
              <a:rPr lang="hr-HR" sz="2400" b="0" strike="noStrike" spc="-1" dirty="0">
                <a:solidFill>
                  <a:srgbClr val="FBF6F6"/>
                </a:solidFill>
                <a:latin typeface="Times New Roman"/>
                <a:ea typeface="DejaVu Sans"/>
              </a:rPr>
              <a:t>, Pazin).</a:t>
            </a:r>
            <a:endParaRPr lang="hr-HR" sz="2400" b="0" strike="noStrike" spc="-1" dirty="0">
              <a:latin typeface="Arial"/>
            </a:endParaRPr>
          </a:p>
          <a:p>
            <a:pPr>
              <a:lnSpc>
                <a:spcPct val="105000"/>
              </a:lnSpc>
            </a:pPr>
            <a:endParaRPr lang="hr-HR" sz="2400" b="0" strike="noStrike" spc="-1" dirty="0">
              <a:latin typeface="Arial"/>
            </a:endParaRPr>
          </a:p>
          <a:p>
            <a:pPr>
              <a:lnSpc>
                <a:spcPct val="105000"/>
              </a:lnSpc>
            </a:pP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5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BF6F6"/>
                </a:solidFill>
                <a:latin typeface="Times New Roman"/>
                <a:ea typeface="DejaVu Sans"/>
              </a:rPr>
              <a:t>10.mjesto.</a:t>
            </a:r>
            <a:endParaRPr lang="hr-HR" sz="2400" b="0" strike="noStrike" spc="-1" dirty="0">
              <a:latin typeface="Arial"/>
            </a:endParaRPr>
          </a:p>
          <a:p>
            <a:pPr>
              <a:lnSpc>
                <a:spcPct val="105000"/>
              </a:lnSpc>
            </a:pP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5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 err="1">
                <a:solidFill>
                  <a:srgbClr val="FBF6F6"/>
                </a:solidFill>
                <a:latin typeface="Times New Roman"/>
                <a:ea typeface="DejaVu Sans"/>
              </a:rPr>
              <a:t>Mentor;Ivan</a:t>
            </a:r>
            <a:r>
              <a:rPr lang="hr-HR" sz="2400" b="0" strike="noStrike" spc="-1" dirty="0">
                <a:solidFill>
                  <a:srgbClr val="FBF6F6"/>
                </a:solidFill>
                <a:latin typeface="Times New Roman"/>
                <a:ea typeface="DejaVu Sans"/>
              </a:rPr>
              <a:t> Miličić. </a:t>
            </a: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1800" b="0" strike="noStrike" spc="-1" dirty="0">
                <a:solidFill>
                  <a:srgbClr val="FBF6F6"/>
                </a:solidFill>
                <a:latin typeface="Times New Roman"/>
                <a:ea typeface="DejaVu Sans"/>
              </a:rPr>
              <a:t> </a:t>
            </a:r>
            <a:endParaRPr lang="hr-HR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680400" y="1109880"/>
            <a:ext cx="9613080" cy="36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400" b="0" strike="noStrike" spc="-1">
                <a:solidFill>
                  <a:srgbClr val="FF0000"/>
                </a:solidFill>
                <a:latin typeface="Times New Roman"/>
                <a:ea typeface="DejaVu Sans"/>
              </a:rPr>
              <a:t>RUKOMET</a:t>
            </a:r>
            <a:r>
              <a:rPr lang="hr-HR" sz="2400" b="0" strike="noStrike" spc="-1">
                <a:solidFill>
                  <a:srgbClr val="FFFFFE"/>
                </a:solidFill>
                <a:latin typeface="Times New Roman"/>
                <a:ea typeface="DejaVu Sans"/>
              </a:rPr>
              <a:t>, dječaci, 5,6. razred,24.03.2023, Buzet.</a:t>
            </a:r>
            <a:endParaRPr lang="hr-HR" sz="2400" b="0" strike="noStrike" spc="-1"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680400" y="2336760"/>
            <a:ext cx="9613080" cy="359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1000" lnSpcReduction="20000"/>
          </a:bodyPr>
          <a:lstStyle/>
          <a:p>
            <a:pPr>
              <a:lnSpc>
                <a:spcPct val="90000"/>
              </a:lnSpc>
            </a:pPr>
            <a:endParaRPr lang="hr-HR" sz="1800" b="0" strike="noStrike" spc="-1" dirty="0">
              <a:latin typeface="Arial"/>
            </a:endParaRPr>
          </a:p>
          <a:p>
            <a:pPr marL="864000" lvl="1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  <a:ea typeface="DejaVu Sans"/>
              </a:rPr>
              <a:t>Natan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 Vale:6.d.,Nikša Simić:6.b.,Lukas Funčić:6.d., Luka Mijandrušić:6.a.,Deni Bertetić:6.a.,Lino Grah:6.c.,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  <a:ea typeface="DejaVu Sans"/>
              </a:rPr>
              <a:t>Natan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 Zović:6.a.,Vito Šestan:6.c., Deni Bulić:6.a., Niko Balde:5.b., Ivan Ladavac:5.b.,Noa Pamić:5.b.,Pio Lukšić:6.b., (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  <a:ea typeface="DejaVu Sans"/>
              </a:rPr>
              <a:t>mš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 Pazin).</a:t>
            </a:r>
            <a:endParaRPr lang="hr-HR" sz="2400" b="0" strike="noStrike" spc="-1" dirty="0">
              <a:latin typeface="Arial"/>
            </a:endParaRPr>
          </a:p>
          <a:p>
            <a:pPr marL="864000" lvl="1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Teo Mikolić</a:t>
            </a:r>
            <a:r>
              <a:rPr lang="hr-HR" sz="2400" spc="-1" dirty="0">
                <a:solidFill>
                  <a:srgbClr val="FFFFFE"/>
                </a:solidFill>
                <a:latin typeface="Times New Roman"/>
                <a:ea typeface="DejaVu Sans"/>
              </a:rPr>
              <a:t>:6.raz.,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 (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  <a:ea typeface="DejaVu Sans"/>
              </a:rPr>
              <a:t>pš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  <a:ea typeface="DejaVu Sans"/>
              </a:rPr>
              <a:t>Tinjan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).</a:t>
            </a:r>
            <a:endParaRPr lang="hr-H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134"/>
              </a:spcBef>
            </a:pPr>
            <a:endParaRPr lang="hr-HR" sz="2400" b="0" strike="noStrike" spc="-1" dirty="0">
              <a:latin typeface="Arial"/>
            </a:endParaRPr>
          </a:p>
          <a:p>
            <a:pPr marL="864000" lvl="1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4. mjesto.</a:t>
            </a:r>
            <a:endParaRPr lang="hr-H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134"/>
              </a:spcBef>
            </a:pPr>
            <a:endParaRPr lang="hr-HR" sz="2400" b="0" strike="noStrike" spc="-1" dirty="0">
              <a:latin typeface="Arial"/>
            </a:endParaRPr>
          </a:p>
          <a:p>
            <a:pPr marL="864000" lvl="1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Mentor; Ivan Miličić.</a:t>
            </a: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680400" y="1109880"/>
            <a:ext cx="9613080" cy="36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400" b="0" strike="noStrike" spc="-1">
                <a:solidFill>
                  <a:srgbClr val="FF0000"/>
                </a:solidFill>
                <a:latin typeface="Times New Roman"/>
                <a:ea typeface="DejaVu Sans"/>
              </a:rPr>
              <a:t>RUKOMET</a:t>
            </a:r>
            <a:r>
              <a:rPr lang="hr-HR" sz="2400" b="0" strike="noStrike" spc="-1">
                <a:solidFill>
                  <a:srgbClr val="FFFFFE"/>
                </a:solidFill>
                <a:latin typeface="Times New Roman"/>
                <a:ea typeface="DejaVu Sans"/>
              </a:rPr>
              <a:t>, dječaci, 7,8. razred,02.03.2023,Labin</a:t>
            </a:r>
            <a:endParaRPr lang="hr-HR" sz="2400" b="0" strike="noStrike" spc="-1"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680400" y="2336760"/>
            <a:ext cx="9613080" cy="359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2500" lnSpcReduction="10000"/>
          </a:bodyPr>
          <a:lstStyle/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Trebuchet MS"/>
                <a:ea typeface="DejaVu Sans"/>
              </a:rPr>
              <a:t>Deni Bulić:6.a.,Petar Guga:8.b., Mark Škrlj:7.c., Roberto Kumer:8.b., Marin Ladavac:8.b., Mihael Baćac:8.c., Aleks Travalja:8.b., Toma Bakša:8.c., Marko Dušić:8.c., Mate Udovičić:8.d., Vito Dušić:8.d.,Mihael Baćac:8.c., Lukas Sirotić:8.c., Petar Matijašić:8.d.,Jan Ladavac:7.a.,(svi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rebuchet MS"/>
                <a:ea typeface="DejaVu Sans"/>
              </a:rPr>
              <a:t>mš</a:t>
            </a:r>
            <a:r>
              <a:rPr lang="hr-HR" sz="2400" b="0" strike="noStrike" spc="-1" dirty="0">
                <a:solidFill>
                  <a:srgbClr val="FFFFFE"/>
                </a:solidFill>
                <a:latin typeface="Trebuchet MS"/>
                <a:ea typeface="DejaVu Sans"/>
              </a:rPr>
              <a:t> Pazin).</a:t>
            </a:r>
            <a:endParaRPr lang="hr-H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hr-H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Trebuchet MS"/>
                <a:ea typeface="DejaVu Sans"/>
              </a:rPr>
              <a:t>8.mjesto.</a:t>
            </a: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Trebuchet MS"/>
                <a:ea typeface="DejaVu Sans"/>
              </a:rPr>
              <a:t>Mentor; Ivan Miličić.</a:t>
            </a: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680400" y="1109880"/>
            <a:ext cx="9613080" cy="36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400" b="0" strike="noStrike" spc="-1">
                <a:solidFill>
                  <a:srgbClr val="FF0000"/>
                </a:solidFill>
                <a:latin typeface="Times New Roman"/>
                <a:ea typeface="DejaVu Sans"/>
              </a:rPr>
              <a:t> KROS,</a:t>
            </a:r>
            <a:r>
              <a:rPr lang="hr-HR" sz="2400" b="0" strike="noStrike" spc="-1">
                <a:solidFill>
                  <a:srgbClr val="FFFFFE"/>
                </a:solidFill>
                <a:latin typeface="Times New Roman"/>
                <a:ea typeface="DejaVu Sans"/>
              </a:rPr>
              <a:t> djevojčice,7,8. Razred, 21.10.2023, Rovinj.</a:t>
            </a:r>
            <a:endParaRPr lang="hr-HR" sz="2400" b="0" strike="noStrike" spc="-1"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680400" y="2336760"/>
            <a:ext cx="9613080" cy="359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Trebuchet MS"/>
                <a:ea typeface="DejaVu Sans"/>
              </a:rPr>
              <a:t>Hana Mršić:8.raz.,(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rebuchet MS"/>
                <a:ea typeface="DejaVu Sans"/>
              </a:rPr>
              <a:t>pš</a:t>
            </a:r>
            <a:r>
              <a:rPr lang="hr-HR" sz="2400" b="0" strike="noStrike" spc="-1" dirty="0">
                <a:solidFill>
                  <a:srgbClr val="FFFFFE"/>
                </a:solidFill>
                <a:latin typeface="Trebuchet MS"/>
                <a:ea typeface="DejaVu Sans"/>
              </a:rPr>
              <a:t>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rebuchet MS"/>
                <a:ea typeface="DejaVu Sans"/>
              </a:rPr>
              <a:t>Tinjan</a:t>
            </a:r>
            <a:r>
              <a:rPr lang="hr-HR" sz="2400" b="0" strike="noStrike" spc="-1" dirty="0">
                <a:solidFill>
                  <a:srgbClr val="FFFFFE"/>
                </a:solidFill>
                <a:latin typeface="Trebuchet MS"/>
                <a:ea typeface="DejaVu Sans"/>
              </a:rPr>
              <a:t>)</a:t>
            </a: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Trebuchet MS"/>
                <a:ea typeface="DejaVu Sans"/>
              </a:rPr>
              <a:t> Matea Gojtanić:8.c.,Ana Ujčić:8.a.,Tara Spremo Hodžić:7.b., (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rebuchet MS"/>
                <a:ea typeface="DejaVu Sans"/>
              </a:rPr>
              <a:t>mš</a:t>
            </a:r>
            <a:r>
              <a:rPr lang="hr-HR" sz="2400" b="0" strike="noStrike" spc="-1" dirty="0">
                <a:solidFill>
                  <a:srgbClr val="FFFFFE"/>
                </a:solidFill>
                <a:latin typeface="Trebuchet MS"/>
                <a:ea typeface="DejaVu Sans"/>
              </a:rPr>
              <a:t> Pazin).</a:t>
            </a:r>
            <a:endParaRPr lang="hr-H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Trebuchet MS"/>
                <a:ea typeface="DejaVu Sans"/>
              </a:rPr>
              <a:t>4.mjesto.</a:t>
            </a: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Trebuchet MS"/>
                <a:ea typeface="DejaVu Sans"/>
              </a:rPr>
              <a:t>Mentor; Ivan Miličić.</a:t>
            </a: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680400" y="1109880"/>
            <a:ext cx="9613080" cy="36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400" b="0" strike="noStrike" spc="-1">
                <a:solidFill>
                  <a:srgbClr val="FF0000"/>
                </a:solidFill>
                <a:latin typeface="Times New Roman"/>
                <a:ea typeface="DejaVu Sans"/>
              </a:rPr>
              <a:t>ODBOJKA,</a:t>
            </a:r>
            <a:r>
              <a:rPr lang="hr-HR" sz="2400" b="0" strike="noStrike" spc="-1">
                <a:solidFill>
                  <a:srgbClr val="FFFFFE"/>
                </a:solidFill>
                <a:latin typeface="Times New Roman"/>
                <a:ea typeface="DejaVu Sans"/>
              </a:rPr>
              <a:t>dečki,5,6.razred, 16.03.2023, NOVIGRAD</a:t>
            </a:r>
            <a:endParaRPr lang="hr-HR" sz="2400" b="0" strike="noStrike" spc="-1"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680400" y="2336760"/>
            <a:ext cx="9613080" cy="359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Alex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  <a:ea typeface="DejaVu Sans"/>
              </a:rPr>
              <a:t>Prenc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, Petar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  <a:ea typeface="DejaVu Sans"/>
              </a:rPr>
              <a:t>Hrvatin,Teo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  <a:ea typeface="DejaVu Sans"/>
              </a:rPr>
              <a:t>Mikolić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, Mauro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  <a:ea typeface="DejaVu Sans"/>
              </a:rPr>
              <a:t>Jelovac,Ivano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 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  <a:ea typeface="DejaVu Sans"/>
              </a:rPr>
              <a:t>Stojaković,Turković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  <a:ea typeface="DejaVu Sans"/>
              </a:rPr>
              <a:t>Tino:svi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 6.razredi- (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  <a:ea typeface="DejaVu Sans"/>
              </a:rPr>
              <a:t>pš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  <a:ea typeface="DejaVu Sans"/>
              </a:rPr>
              <a:t>Tinjan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).</a:t>
            </a: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Ivan Ladavac:5.b.,Luka Balde</a:t>
            </a:r>
            <a:r>
              <a:rPr lang="hr-HR" sz="2400" spc="-1" dirty="0">
                <a:solidFill>
                  <a:srgbClr val="FFFFFE"/>
                </a:solidFill>
                <a:latin typeface="Times New Roman"/>
                <a:ea typeface="DejaVu Sans"/>
              </a:rPr>
              <a:t>:5.b.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, Deni Bulić:6.a., Vito Šestan:6.c., Lino Grah:6.c., Lukas Funčić:6.d., (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  <a:ea typeface="DejaVu Sans"/>
              </a:rPr>
              <a:t>mš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 Pazin).</a:t>
            </a:r>
            <a:endParaRPr lang="hr-H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2.mjesto.</a:t>
            </a: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Mentor; Ivan Miličić.</a:t>
            </a: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680400" y="1109880"/>
            <a:ext cx="9613080" cy="36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400" b="0" strike="noStrike" spc="-1">
                <a:solidFill>
                  <a:srgbClr val="FF0000"/>
                </a:solidFill>
                <a:latin typeface="Times New Roman"/>
                <a:ea typeface="DejaVu Sans"/>
              </a:rPr>
              <a:t>ODBOJKA, </a:t>
            </a:r>
            <a:r>
              <a:rPr lang="hr-HR" sz="2400" b="0" strike="noStrike" spc="-1">
                <a:solidFill>
                  <a:srgbClr val="FFFFFE"/>
                </a:solidFill>
                <a:latin typeface="Times New Roman"/>
                <a:ea typeface="DejaVu Sans"/>
              </a:rPr>
              <a:t>DJEVOJČICE, 5,6. RAZRED, 16.03.2023, NOVIGRAD</a:t>
            </a:r>
            <a:endParaRPr lang="hr-HR" sz="2400" b="0" strike="noStrike" spc="-1"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680400" y="2336760"/>
            <a:ext cx="9613080" cy="359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Petra Šaponja:6.a.,Nina Čotar:6.a., Ivona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  <a:ea typeface="DejaVu Sans"/>
              </a:rPr>
              <a:t>Kurelić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 </a:t>
            </a:r>
            <a:r>
              <a:rPr lang="hr-HR" sz="2400" b="0" strike="noStrike" spc="-1">
                <a:solidFill>
                  <a:srgbClr val="FFFFFE"/>
                </a:solidFill>
                <a:latin typeface="Times New Roman"/>
                <a:ea typeface="DejaVu Sans"/>
              </a:rPr>
              <a:t>Rimac:6.b.,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  <a:ea typeface="DejaVu Sans"/>
              </a:rPr>
              <a:t>Nina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 Gržetić:6.b., Sara Čiž:6.b.,Lucia Grabrović:6.c.,Ana Paulović:6.c.,Sara Paulišić:6.b., (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  <a:ea typeface="DejaVu Sans"/>
              </a:rPr>
              <a:t>mš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 Pazin).</a:t>
            </a: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Melissa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  <a:ea typeface="DejaVu Sans"/>
              </a:rPr>
              <a:t>Prenc,Marea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 Šestan:6.raz., (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  <a:ea typeface="DejaVu Sans"/>
              </a:rPr>
              <a:t>pš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  <a:ea typeface="DejaVu Sans"/>
              </a:rPr>
              <a:t>Tinjan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).</a:t>
            </a:r>
            <a:endParaRPr lang="hr-H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5.mjesto.</a:t>
            </a: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Mentor; Ivan Miličić.</a:t>
            </a: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680400" y="1109880"/>
            <a:ext cx="9613080" cy="36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400" b="0" strike="noStrike" spc="-1">
                <a:solidFill>
                  <a:srgbClr val="FF0000"/>
                </a:solidFill>
                <a:latin typeface="Times New Roman"/>
                <a:ea typeface="DejaVu Sans"/>
              </a:rPr>
              <a:t>KROS, </a:t>
            </a:r>
            <a:r>
              <a:rPr lang="hr-HR" sz="2400" b="0" strike="noStrike" spc="-1">
                <a:solidFill>
                  <a:srgbClr val="FFFFFE"/>
                </a:solidFill>
                <a:latin typeface="Times New Roman"/>
                <a:ea typeface="DejaVu Sans"/>
              </a:rPr>
              <a:t>djevojčice,  5,6. razred, 19.10.2022., Rovinj.	</a:t>
            </a:r>
            <a:endParaRPr lang="hr-HR" sz="2400" b="0" strike="noStrike" spc="-1"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680400" y="2336760"/>
            <a:ext cx="9613080" cy="359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Aurora Matejčić:5.raz.,Antea Štefanuti:5.raz.,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  <a:ea typeface="DejaVu Sans"/>
              </a:rPr>
              <a:t>pš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  <a:ea typeface="DejaVu Sans"/>
              </a:rPr>
              <a:t>Trviž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.</a:t>
            </a: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Lucia Grabrović:6.c., Lana Jurčić:6.d.,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  <a:ea typeface="DejaVu Sans"/>
              </a:rPr>
              <a:t>mš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 Pazin.</a:t>
            </a:r>
            <a:endParaRPr lang="hr-H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4.mjesto.</a:t>
            </a: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  <a:ea typeface="DejaVu Sans"/>
              </a:rPr>
              <a:t>Mentor; Ivan Miličić.</a:t>
            </a: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680400" y="1109880"/>
            <a:ext cx="9613080" cy="36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400" b="0" strike="noStrike" spc="-1">
                <a:solidFill>
                  <a:srgbClr val="FF0000"/>
                </a:solidFill>
                <a:latin typeface="Times New Roman"/>
              </a:rPr>
              <a:t>KOŠARKA,  </a:t>
            </a:r>
            <a:r>
              <a:rPr lang="hr-HR" sz="2400" b="0" strike="noStrike" spc="-1">
                <a:solidFill>
                  <a:srgbClr val="FFFFFE"/>
                </a:solidFill>
                <a:latin typeface="Times New Roman"/>
              </a:rPr>
              <a:t>5,6.razred, županijsko natjecanje,28.03.2023,Poreč.</a:t>
            </a:r>
            <a:endParaRPr lang="hr-HR" sz="2400" b="0" strike="noStrike" spc="-1">
              <a:latin typeface="Arial"/>
            </a:endParaRPr>
          </a:p>
        </p:txBody>
      </p:sp>
      <p:sp>
        <p:nvSpPr>
          <p:cNvPr id="184" name="CustomShape 2"/>
          <p:cNvSpPr/>
          <p:nvPr/>
        </p:nvSpPr>
        <p:spPr>
          <a:xfrm>
            <a:off x="680400" y="2336760"/>
            <a:ext cx="9613080" cy="359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lnSpcReduction="10000"/>
          </a:bodyPr>
          <a:lstStyle/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</a:rPr>
              <a:t>Alex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</a:rPr>
              <a:t>Prenc,Teo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</a:rPr>
              <a:t>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</a:rPr>
              <a:t>Mikolić,Petar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</a:rPr>
              <a:t>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</a:rPr>
              <a:t>Hrvatin:svi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</a:rPr>
              <a:t> 6.raz.,(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</a:rPr>
              <a:t>pš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</a:rPr>
              <a:t>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</a:rPr>
              <a:t>Tinjan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</a:rPr>
              <a:t>).</a:t>
            </a: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</a:rPr>
              <a:t>Nikša Simić:6.b.,Pio Lukšić:6.b.,Deni Jugovac:5.b.,Marko Luka Guerin:5.d.,Lino Grah:5.b.,Niko Močibob:5.b., Vito Šestan:6.c.,Juraj Ćus:5.a.,David Krstić:5.d., (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</a:rPr>
              <a:t>mš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</a:rPr>
              <a:t> Pazin).</a:t>
            </a:r>
            <a:endParaRPr lang="hr-H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hr-H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</a:rPr>
              <a:t>1.mjesto</a:t>
            </a: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</a:rPr>
              <a:t>Mentor; Ivan Miličić.</a:t>
            </a: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504000" y="1037160"/>
            <a:ext cx="9613080" cy="73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400" b="0" strike="noStrike" spc="-1">
                <a:solidFill>
                  <a:srgbClr val="FF0000"/>
                </a:solidFill>
                <a:latin typeface="Times New Roman"/>
              </a:rPr>
              <a:t>KOŠARKA,  </a:t>
            </a:r>
            <a:r>
              <a:rPr lang="hr-HR" sz="2400" b="0" strike="noStrike" spc="-1">
                <a:solidFill>
                  <a:srgbClr val="FFFFFE"/>
                </a:solidFill>
                <a:latin typeface="Times New Roman"/>
              </a:rPr>
              <a:t>5,6.razred, POLUZAVRŠNO DRŽAVNO  NATJECANJE, 17.05.2023,SISAK</a:t>
            </a:r>
            <a:endParaRPr lang="hr-HR" sz="2400" b="0" strike="noStrike" spc="-1">
              <a:latin typeface="Arial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680400" y="2336760"/>
            <a:ext cx="9613080" cy="359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lnSpcReduction="10000"/>
          </a:bodyPr>
          <a:lstStyle/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</a:rPr>
              <a:t>Alex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</a:rPr>
              <a:t>Prenc,Teo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</a:rPr>
              <a:t> Mikolić:6.raz.,(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</a:rPr>
              <a:t>pš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</a:rPr>
              <a:t>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</a:rPr>
              <a:t>Tinjan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</a:rPr>
              <a:t>).</a:t>
            </a: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</a:rPr>
              <a:t>Nikša Simić:6.b.,Pio Lukšić:6.b.,Deni Jugovac:5.b.,Marko Luka Guerin:6.d.,Lino Grah:6.c.,Niko Močibob:5.b., Vito Šestan:6.c.,Juraj Ćus:5.a.,David Krstić:5.d., (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</a:rPr>
              <a:t>mš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</a:rPr>
              <a:t> Pazin).</a:t>
            </a:r>
            <a:endParaRPr lang="hr-H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hr-H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</a:rPr>
              <a:t> 2.mjesto,</a:t>
            </a: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</a:rPr>
              <a:t>Mentor; Ivan Miličić.</a:t>
            </a: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680400" y="753120"/>
            <a:ext cx="961308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6000"/>
          </a:bodyPr>
          <a:lstStyle/>
          <a:p>
            <a:pPr>
              <a:lnSpc>
                <a:spcPct val="90000"/>
              </a:lnSpc>
            </a:pPr>
            <a:r>
              <a:rPr lang="hr-HR" sz="3600" b="0" strike="noStrike" spc="-1">
                <a:solidFill>
                  <a:srgbClr val="FF0000"/>
                </a:solidFill>
                <a:latin typeface="Arial"/>
                <a:ea typeface="DejaVu Sans"/>
              </a:rPr>
              <a:t>ATLETIKA </a:t>
            </a:r>
            <a:r>
              <a:rPr lang="hr-HR" sz="3600" b="0" strike="noStrike" spc="-1">
                <a:solidFill>
                  <a:srgbClr val="FFFFFF"/>
                </a:solidFill>
                <a:latin typeface="Arial"/>
                <a:ea typeface="DejaVu Sans"/>
              </a:rPr>
              <a:t>(7.i 8. razredi), Poreč, 27. listopada 2022.</a:t>
            </a:r>
            <a:br/>
            <a:endParaRPr lang="hr-HR" sz="3600" b="0" strike="noStrike" spc="-1"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680400" y="2336760"/>
            <a:ext cx="9613080" cy="359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0">
              <a:lnSpc>
                <a:spcPct val="90000"/>
              </a:lnSpc>
              <a:spcBef>
                <a:spcPts val="1001"/>
              </a:spcBef>
            </a:pPr>
            <a:r>
              <a:rPr lang="hr-HR" sz="24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DJEČACI</a:t>
            </a: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:  </a:t>
            </a:r>
            <a:endParaRPr lang="hr-HR" sz="2400" b="0" strike="noStrike" spc="-1" dirty="0">
              <a:latin typeface="Arial"/>
            </a:endParaRPr>
          </a:p>
          <a:p>
            <a:pPr marL="457200" indent="-38016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hr-HR" sz="24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Mate Udovičić-8.d.,Marko Dušić-8.c.,Roko Božiković:8.b.,Lino Družeta-8.a.,Vito Dušić-8.d.,Mateo Benazić-8.b:</a:t>
            </a: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MŠ </a:t>
            </a:r>
            <a:r>
              <a:rPr lang="hr-HR" sz="2400" b="0" strike="noStrike" spc="-1" dirty="0" err="1">
                <a:solidFill>
                  <a:srgbClr val="FFFFFF"/>
                </a:solidFill>
                <a:latin typeface="Arial"/>
                <a:ea typeface="DejaVu Sans"/>
              </a:rPr>
              <a:t>Pazin,Gabriel</a:t>
            </a: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r>
              <a:rPr lang="hr-HR" sz="2400" b="0" strike="noStrike" spc="-1" dirty="0" err="1">
                <a:solidFill>
                  <a:srgbClr val="FFFFFF"/>
                </a:solidFill>
                <a:latin typeface="Arial"/>
                <a:ea typeface="DejaVu Sans"/>
              </a:rPr>
              <a:t>Jakus,David</a:t>
            </a: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r>
              <a:rPr lang="hr-HR" sz="2400" b="0" strike="noStrike" spc="-1" dirty="0" err="1">
                <a:solidFill>
                  <a:srgbClr val="FFFFFF"/>
                </a:solidFill>
                <a:latin typeface="Arial"/>
                <a:ea typeface="DejaVu Sans"/>
              </a:rPr>
              <a:t>Benčić,Lucian</a:t>
            </a: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r>
              <a:rPr lang="hr-HR" sz="2400" b="0" strike="noStrike" spc="-1" dirty="0" err="1">
                <a:solidFill>
                  <a:srgbClr val="FFFFFF"/>
                </a:solidFill>
                <a:latin typeface="Arial"/>
                <a:ea typeface="DejaVu Sans"/>
              </a:rPr>
              <a:t>Oplanić,svi</a:t>
            </a: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8.raz.,PŠ </a:t>
            </a:r>
            <a:r>
              <a:rPr lang="hr-HR" sz="2400" b="0" strike="noStrike" spc="-1" dirty="0" err="1">
                <a:solidFill>
                  <a:srgbClr val="FFFFFF"/>
                </a:solidFill>
                <a:latin typeface="Arial"/>
                <a:ea typeface="DejaVu Sans"/>
              </a:rPr>
              <a:t>Tinjan,Simon</a:t>
            </a: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Lakošeljac:8.raz.,PŠ </a:t>
            </a:r>
            <a:r>
              <a:rPr lang="hr-HR" sz="2400" b="0" strike="noStrike" spc="-1" dirty="0" err="1">
                <a:solidFill>
                  <a:srgbClr val="FFFFFF"/>
                </a:solidFill>
                <a:latin typeface="Arial"/>
                <a:ea typeface="DejaVu Sans"/>
              </a:rPr>
              <a:t>Karojba</a:t>
            </a: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- </a:t>
            </a:r>
            <a:r>
              <a:rPr lang="hr-HR" sz="24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2. mjesto</a:t>
            </a: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lang="hr-HR" sz="2400" b="0" strike="noStrike" spc="-1" dirty="0">
              <a:latin typeface="Arial"/>
            </a:endParaRPr>
          </a:p>
          <a:p>
            <a:pPr marL="457200" indent="-38016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mentor: Dalibor Radović</a:t>
            </a: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680400" y="927000"/>
            <a:ext cx="9613080" cy="73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400" b="0" strike="noStrike" spc="-1">
                <a:solidFill>
                  <a:srgbClr val="FF0000"/>
                </a:solidFill>
                <a:latin typeface="Arial"/>
              </a:rPr>
              <a:t>KOŠARKA, </a:t>
            </a:r>
            <a:r>
              <a:rPr lang="hr-HR" sz="2400" b="0" strike="noStrike" spc="-1">
                <a:solidFill>
                  <a:srgbClr val="FFFFFE"/>
                </a:solidFill>
                <a:latin typeface="Arial"/>
              </a:rPr>
              <a:t>djevojčice, 7,8.razred, županijsko natjecanje, 23.01.2023,Poreč.</a:t>
            </a:r>
            <a:endParaRPr lang="hr-HR" sz="2400" b="0" strike="noStrike" spc="-1">
              <a:latin typeface="Arial"/>
            </a:endParaRPr>
          </a:p>
        </p:txBody>
      </p:sp>
      <p:sp>
        <p:nvSpPr>
          <p:cNvPr id="188" name="CustomShape 2"/>
          <p:cNvSpPr/>
          <p:nvPr/>
        </p:nvSpPr>
        <p:spPr>
          <a:xfrm>
            <a:off x="680400" y="2336760"/>
            <a:ext cx="9613080" cy="359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lnSpcReduction="10000"/>
          </a:bodyPr>
          <a:lstStyle/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Arial"/>
              </a:rPr>
              <a:t>Hana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Arial"/>
              </a:rPr>
              <a:t>Mršić,Chiara</a:t>
            </a:r>
            <a:r>
              <a:rPr lang="hr-HR" sz="2400" b="0" strike="noStrike" spc="-1" dirty="0">
                <a:solidFill>
                  <a:srgbClr val="FFFFFE"/>
                </a:solidFill>
                <a:latin typeface="Arial"/>
              </a:rPr>
              <a:t>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Arial"/>
              </a:rPr>
              <a:t>Stojaković,Sara</a:t>
            </a:r>
            <a:r>
              <a:rPr lang="hr-HR" sz="2400" b="0" strike="noStrike" spc="-1" dirty="0">
                <a:solidFill>
                  <a:srgbClr val="FFFFFE"/>
                </a:solidFill>
                <a:latin typeface="Arial"/>
              </a:rPr>
              <a:t>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Arial"/>
              </a:rPr>
              <a:t>Šuran,Tina</a:t>
            </a:r>
            <a:r>
              <a:rPr lang="hr-HR" sz="2400" b="0" strike="noStrike" spc="-1" dirty="0">
                <a:solidFill>
                  <a:srgbClr val="FFFFFE"/>
                </a:solidFill>
                <a:latin typeface="Arial"/>
              </a:rPr>
              <a:t> Šuran:8.raz.,(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Arial"/>
              </a:rPr>
              <a:t>pš</a:t>
            </a:r>
            <a:r>
              <a:rPr lang="hr-HR" sz="2400" b="0" strike="noStrike" spc="-1" dirty="0">
                <a:solidFill>
                  <a:srgbClr val="FFFFFE"/>
                </a:solidFill>
                <a:latin typeface="Arial"/>
              </a:rPr>
              <a:t>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Arial"/>
              </a:rPr>
              <a:t>Tinjan</a:t>
            </a:r>
            <a:r>
              <a:rPr lang="hr-HR" sz="2400" b="0" strike="noStrike" spc="-1" dirty="0">
                <a:solidFill>
                  <a:srgbClr val="FFFFFE"/>
                </a:solidFill>
                <a:latin typeface="Arial"/>
              </a:rPr>
              <a:t>).</a:t>
            </a:r>
            <a:endParaRPr lang="hr-H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Arial"/>
              </a:rPr>
              <a:t>Petra Grah:8.a.,Ana Ujčić:8.a., Dora Štefanić:8.a.,Petra Kalac:8.d., Nera Dagostin:8.a.,Matea Gojtanić:8.c.,(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Arial"/>
              </a:rPr>
              <a:t>mš</a:t>
            </a:r>
            <a:r>
              <a:rPr lang="hr-HR" sz="2400" b="0" strike="noStrike" spc="-1" dirty="0">
                <a:solidFill>
                  <a:srgbClr val="FFFFFE"/>
                </a:solidFill>
                <a:latin typeface="Arial"/>
              </a:rPr>
              <a:t> Pazin).</a:t>
            </a:r>
            <a:endParaRPr lang="hr-H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Arial"/>
              </a:rPr>
              <a:t>3.mjesto.</a:t>
            </a: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 err="1">
                <a:solidFill>
                  <a:srgbClr val="FFFFFE"/>
                </a:solidFill>
                <a:latin typeface="Arial"/>
              </a:rPr>
              <a:t>Mentor;Ivan</a:t>
            </a:r>
            <a:r>
              <a:rPr lang="hr-HR" sz="2400" b="0" strike="noStrike" spc="-1" dirty="0">
                <a:solidFill>
                  <a:srgbClr val="FFFFFE"/>
                </a:solidFill>
                <a:latin typeface="Arial"/>
              </a:rPr>
              <a:t> Miličić</a:t>
            </a: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F098EF-01C8-CB3F-B28F-B74CA266C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400" y="988601"/>
            <a:ext cx="9613080" cy="609398"/>
          </a:xfrm>
        </p:spPr>
        <p:txBody>
          <a:bodyPr/>
          <a:lstStyle/>
          <a:p>
            <a:r>
              <a:rPr lang="hr-HR" dirty="0" err="1">
                <a:solidFill>
                  <a:srgbClr val="C00000"/>
                </a:solidFill>
              </a:rPr>
              <a:t>Futsal</a:t>
            </a:r>
            <a:r>
              <a:rPr lang="hr-HR" dirty="0">
                <a:solidFill>
                  <a:schemeClr val="bg1"/>
                </a:solidFill>
              </a:rPr>
              <a:t>(7.8.raz.),03.02.2023.g.,Poreč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B58E73E-E1FE-4A8D-4C34-D84A8D5178AD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80400" y="2972645"/>
            <a:ext cx="9613080" cy="2326791"/>
          </a:xfrm>
        </p:spPr>
        <p:txBody>
          <a:bodyPr/>
          <a:lstStyle/>
          <a:p>
            <a:r>
              <a:rPr lang="hr-HR" sz="24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Jakov </a:t>
            </a:r>
            <a:r>
              <a:rPr lang="hr-HR" sz="2400" b="1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Kajapić</a:t>
            </a:r>
            <a:r>
              <a:rPr lang="hr-HR" sz="24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(</a:t>
            </a:r>
            <a:r>
              <a:rPr lang="hr-HR" sz="2400" b="1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Trviž</a:t>
            </a:r>
            <a:r>
              <a:rPr lang="hr-HR" sz="24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):7.raz., Simon Lakošeljac:8.raz., (</a:t>
            </a:r>
            <a:r>
              <a:rPr lang="hr-HR" sz="2400" b="1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Karojba</a:t>
            </a:r>
            <a:r>
              <a:rPr lang="hr-HR" sz="24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), </a:t>
            </a:r>
            <a:r>
              <a:rPr lang="hr-HR" sz="2400" b="1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Darijan</a:t>
            </a:r>
            <a:r>
              <a:rPr lang="hr-HR" sz="24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 Tomčić:8.raz., (Motovun), Emil Žulić:7.raz., (</a:t>
            </a:r>
            <a:r>
              <a:rPr lang="hr-HR" sz="2400" b="1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Tinjan</a:t>
            </a:r>
            <a:r>
              <a:rPr lang="hr-HR" sz="24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), Lukas Banko:7.raz., (</a:t>
            </a:r>
            <a:r>
              <a:rPr lang="hr-HR" sz="2400" b="1" i="0" dirty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Tinjan</a:t>
            </a:r>
            <a:r>
              <a:rPr lang="hr-HR" sz="24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), Teo Pilat:7.c., Mate Udovičić:8.d., Toma Bakša:8.c., Petar Matijašić:8.d., i Maksim </a:t>
            </a:r>
            <a:r>
              <a:rPr lang="hr-HR" sz="2400" b="1" i="0" err="1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Milotić</a:t>
            </a:r>
            <a:r>
              <a:rPr lang="hr-HR" sz="2400" b="1" i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:8.d.</a:t>
            </a:r>
            <a:r>
              <a:rPr lang="hr-HR" sz="2400" b="0" i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hr-HR" sz="2400" b="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te su osvojili </a:t>
            </a:r>
            <a:r>
              <a:rPr lang="hr-HR" sz="240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5. mjesto.</a:t>
            </a:r>
          </a:p>
          <a:p>
            <a:r>
              <a:rPr lang="hr-HR" sz="2400" b="1" dirty="0" err="1">
                <a:solidFill>
                  <a:schemeClr val="bg1"/>
                </a:solidFill>
                <a:latin typeface="Verdana" panose="020B0604030504040204" pitchFamily="34" charset="0"/>
              </a:rPr>
              <a:t>Mentor:Dalibor</a:t>
            </a:r>
            <a:r>
              <a:rPr lang="hr-HR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 Radović</a:t>
            </a:r>
            <a:endParaRPr lang="hr-H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8066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680400" y="927000"/>
            <a:ext cx="9613080" cy="73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hr-HR" sz="2400" b="0" strike="noStrike" spc="-1">
                <a:solidFill>
                  <a:srgbClr val="FF0000"/>
                </a:solidFill>
                <a:latin typeface="Arial"/>
              </a:rPr>
              <a:t>KOŠARKA,</a:t>
            </a:r>
            <a:r>
              <a:rPr lang="hr-HR" sz="2400" b="0" strike="noStrike" spc="-1">
                <a:solidFill>
                  <a:srgbClr val="FFFFFE"/>
                </a:solidFill>
                <a:latin typeface="Arial"/>
              </a:rPr>
              <a:t> dječaci, 7,8.razred, županijsko natjecanje,25.01.2023,Poreč.</a:t>
            </a:r>
            <a:endParaRPr lang="hr-HR" sz="2400" b="0" strike="noStrike" spc="-1">
              <a:latin typeface="Arial"/>
            </a:endParaRPr>
          </a:p>
        </p:txBody>
      </p:sp>
      <p:sp>
        <p:nvSpPr>
          <p:cNvPr id="190" name="CustomShape 2"/>
          <p:cNvSpPr/>
          <p:nvPr/>
        </p:nvSpPr>
        <p:spPr>
          <a:xfrm>
            <a:off x="680400" y="2336760"/>
            <a:ext cx="9613080" cy="359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lnSpcReduction="10000"/>
          </a:bodyPr>
          <a:lstStyle/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</a:rPr>
              <a:t>Antonio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</a:rPr>
              <a:t>Fabris,Gabriel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</a:rPr>
              <a:t>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</a:rPr>
              <a:t>Jakus,Lucian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</a:rPr>
              <a:t>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</a:rPr>
              <a:t>Oplanić,Dominik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</a:rPr>
              <a:t>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</a:rPr>
              <a:t>Rajko,svi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</a:rPr>
              <a:t> 8.raz.,(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</a:rPr>
              <a:t>pš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</a:rPr>
              <a:t> 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</a:rPr>
              <a:t>Tinjan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</a:rPr>
              <a:t>)</a:t>
            </a: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</a:rPr>
              <a:t>Mate Udovičić:8.d., Lino Družeta:8.a.,Leon Mijandrušić:8.a., Marin Ladavac:8.b., Aleks Travalja:8.b.,Toma Bakša:8.c., Antonio Siljan:8.d.,(</a:t>
            </a:r>
            <a:r>
              <a:rPr lang="hr-HR" sz="2400" b="0" strike="noStrike" spc="-1" dirty="0" err="1">
                <a:solidFill>
                  <a:srgbClr val="FFFFFE"/>
                </a:solidFill>
                <a:latin typeface="Times New Roman"/>
              </a:rPr>
              <a:t>mš</a:t>
            </a: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</a:rPr>
              <a:t> Pazin).</a:t>
            </a:r>
            <a:endParaRPr lang="hr-H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</a:rPr>
              <a:t>2.mjesto.</a:t>
            </a:r>
            <a:endParaRPr lang="hr-HR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r-HR" sz="2400" b="0" strike="noStrike" spc="-1" dirty="0">
                <a:solidFill>
                  <a:srgbClr val="FFFFFE"/>
                </a:solidFill>
                <a:latin typeface="Times New Roman"/>
              </a:rPr>
              <a:t>Mentor; Ivan Miličić.</a:t>
            </a: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680400" y="753120"/>
            <a:ext cx="961308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hr-HR" sz="2800" b="0" strike="noStrike" spc="-1">
                <a:solidFill>
                  <a:srgbClr val="FF0000"/>
                </a:solidFill>
                <a:latin typeface="Arial"/>
                <a:ea typeface="DejaVu Sans"/>
              </a:rPr>
              <a:t>ATLETIKA - DRŽAVNO NATJECANJE ZA UČENIKE SA INTELEKTUALNIM POTEŠKOĆAMA- dječaci</a:t>
            </a:r>
            <a:br/>
            <a:r>
              <a:rPr lang="hr-HR" sz="2800" b="0" strike="noStrike" spc="-1">
                <a:solidFill>
                  <a:srgbClr val="FFFFFF"/>
                </a:solidFill>
                <a:latin typeface="Arial"/>
                <a:ea typeface="DejaVu Sans"/>
              </a:rPr>
              <a:t>(7.i 8.razredi), Poreč-Pula, 06.-08.ožujka 2023</a:t>
            </a:r>
            <a:endParaRPr lang="hr-HR" sz="2800" b="0" strike="noStrike" spc="-1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680400" y="2336760"/>
            <a:ext cx="9613080" cy="359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57200" indent="-38016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LUKA SIROTIĆ-8.d.,(pro2):DRŽAVNI PRVAK NA 400m-1.mjesto.</a:t>
            </a:r>
            <a:endParaRPr lang="hr-HR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hr-HR" sz="2400" b="0" strike="noStrike" spc="-1" dirty="0">
              <a:latin typeface="Arial"/>
            </a:endParaRPr>
          </a:p>
          <a:p>
            <a:pPr marL="457200" indent="-38016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skok u dalj:7.mjesto</a:t>
            </a:r>
            <a:endParaRPr lang="hr-HR" sz="2400" b="0" strike="noStrike" spc="-1" dirty="0">
              <a:latin typeface="Arial"/>
            </a:endParaRPr>
          </a:p>
          <a:p>
            <a:pPr marL="457200" indent="-38016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hr-HR" sz="2400" b="0" strike="noStrike" spc="-1" dirty="0" err="1">
                <a:solidFill>
                  <a:srgbClr val="FFFFFF"/>
                </a:solidFill>
                <a:latin typeface="Arial"/>
                <a:ea typeface="DejaVu Sans"/>
              </a:rPr>
              <a:t>mentor:Dalibor</a:t>
            </a: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Radović</a:t>
            </a:r>
            <a:endParaRPr lang="hr-HR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680400" y="753120"/>
            <a:ext cx="961308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71000" lnSpcReduction="10000"/>
          </a:bodyPr>
          <a:lstStyle/>
          <a:p>
            <a:pPr>
              <a:lnSpc>
                <a:spcPct val="90000"/>
              </a:lnSpc>
            </a:pPr>
            <a:r>
              <a:rPr lang="hr-HR" sz="3600" b="1" strike="noStrike" spc="-1">
                <a:solidFill>
                  <a:srgbClr val="FF0000"/>
                </a:solidFill>
                <a:latin typeface="Arial"/>
                <a:ea typeface="DejaVu Sans"/>
              </a:rPr>
              <a:t>FUTSAL,djevojčice </a:t>
            </a:r>
            <a:r>
              <a:rPr lang="hr-HR" sz="3600" b="1" strike="noStrike" spc="-1">
                <a:solidFill>
                  <a:srgbClr val="FFFFFF"/>
                </a:solidFill>
                <a:latin typeface="Arial"/>
                <a:ea typeface="DejaVu Sans"/>
              </a:rPr>
              <a:t>- </a:t>
            </a:r>
            <a:r>
              <a:rPr lang="hr-HR" sz="3600" b="0" strike="noStrike" spc="-1">
                <a:solidFill>
                  <a:srgbClr val="FFFFFF"/>
                </a:solidFill>
                <a:latin typeface="Arial"/>
                <a:ea typeface="DejaVu Sans"/>
              </a:rPr>
              <a:t>(7. i 8. razredi), </a:t>
            </a:r>
            <a:br/>
            <a:r>
              <a:rPr lang="hr-HR" sz="3600" b="0" strike="noStrike" spc="-1">
                <a:solidFill>
                  <a:srgbClr val="FFFFFF"/>
                </a:solidFill>
                <a:latin typeface="Arial"/>
                <a:ea typeface="DejaVu Sans"/>
              </a:rPr>
              <a:t>Poreč,01. veljače, 2023.  </a:t>
            </a:r>
            <a:br/>
            <a:endParaRPr lang="hr-HR" sz="3600" b="0" strike="noStrike" spc="-1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680400" y="2336760"/>
            <a:ext cx="9613080" cy="359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16000" indent="-2149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r-HR" sz="20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DJEVOJČICE:</a:t>
            </a:r>
            <a:r>
              <a:rPr lang="hr-HR" sz="20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r>
              <a:rPr lang="hr-HR" sz="20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Ana Jurcola:8.raz., (</a:t>
            </a:r>
            <a:r>
              <a:rPr lang="hr-HR" sz="2000" b="1" strike="noStrike" spc="-1" dirty="0" err="1">
                <a:solidFill>
                  <a:srgbClr val="FFFFFF"/>
                </a:solidFill>
                <a:latin typeface="Arial"/>
                <a:ea typeface="DejaVu Sans"/>
              </a:rPr>
              <a:t>Trviž</a:t>
            </a:r>
            <a:r>
              <a:rPr lang="hr-HR" sz="20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), Ana Ujčić-8.a., Mia Jovičić-7.d., Sara Rabac-7.d., Lena Žufić-7.a., Petra Kalac-8.d., Petra Grah-8.a., Ana Bratulić-7.a., Eni Škropeta-8.raz.(PŠ </a:t>
            </a:r>
            <a:r>
              <a:rPr lang="hr-HR" sz="2000" b="1" strike="noStrike" spc="-1" dirty="0" err="1">
                <a:solidFill>
                  <a:srgbClr val="FFFFFF"/>
                </a:solidFill>
                <a:latin typeface="Arial"/>
                <a:ea typeface="DejaVu Sans"/>
              </a:rPr>
              <a:t>Karojba</a:t>
            </a:r>
            <a:r>
              <a:rPr lang="hr-HR" sz="20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) i Lucia Grabrović-6.c.</a:t>
            </a:r>
            <a:r>
              <a:rPr lang="hr-HR" sz="20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 (MŠ Pazin).</a:t>
            </a:r>
            <a:endParaRPr lang="hr-HR" sz="2000" b="0" strike="noStrike" spc="-1" dirty="0">
              <a:latin typeface="Arial"/>
            </a:endParaRPr>
          </a:p>
          <a:p>
            <a:pPr marL="216000" indent="-2149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r-HR" sz="20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5.mjesto</a:t>
            </a:r>
            <a:endParaRPr lang="hr-HR" sz="2000" b="0" strike="noStrike" spc="-1" dirty="0">
              <a:latin typeface="Arial"/>
            </a:endParaRPr>
          </a:p>
          <a:p>
            <a:pPr marL="216000" indent="-2149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r-HR" sz="2000" b="0" strike="noStrike" spc="-1" dirty="0" err="1">
                <a:solidFill>
                  <a:srgbClr val="FFFFFF"/>
                </a:solidFill>
                <a:latin typeface="Arial"/>
                <a:ea typeface="DejaVu Sans"/>
              </a:rPr>
              <a:t>mentor:Dalibor</a:t>
            </a:r>
            <a:r>
              <a:rPr lang="hr-HR" sz="20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Radović</a:t>
            </a:r>
            <a:endParaRPr lang="hr-HR" sz="2000" b="0" strike="noStrike" spc="-1" dirty="0">
              <a:latin typeface="Arial"/>
            </a:endParaRPr>
          </a:p>
          <a:p>
            <a:pPr marL="76320">
              <a:lnSpc>
                <a:spcPct val="90000"/>
              </a:lnSpc>
              <a:spcBef>
                <a:spcPts val="1001"/>
              </a:spcBef>
            </a:pPr>
            <a:endParaRPr lang="hr-HR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680400" y="753120"/>
            <a:ext cx="961308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74500" lnSpcReduction="10000"/>
          </a:bodyPr>
          <a:lstStyle/>
          <a:p>
            <a:pPr>
              <a:lnSpc>
                <a:spcPct val="90000"/>
              </a:lnSpc>
            </a:pPr>
            <a:r>
              <a:rPr lang="hr-HR" sz="3600" b="0" strike="noStrike" spc="-1">
                <a:solidFill>
                  <a:srgbClr val="FF0000"/>
                </a:solidFill>
                <a:latin typeface="Arial"/>
                <a:ea typeface="DejaVu Sans"/>
              </a:rPr>
              <a:t>Državno natjecanje u atletici za dječake(5.i6.razredi),Vinkovci:02 i 03.06.2023.g.</a:t>
            </a:r>
            <a:br/>
            <a:endParaRPr lang="hr-HR" sz="3600" b="0" strike="noStrike" spc="-1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680400" y="2336760"/>
            <a:ext cx="9613080" cy="359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57200" indent="-38016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hr-HR" sz="2400" b="0" strike="noStrike" spc="-1">
                <a:solidFill>
                  <a:srgbClr val="FFFFFF"/>
                </a:solidFill>
                <a:latin typeface="Arial"/>
                <a:ea typeface="Trebuchet MS"/>
              </a:rPr>
              <a:t>tek će se održati</a:t>
            </a:r>
            <a:endParaRPr lang="hr-HR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hr-HR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680400" y="753120"/>
            <a:ext cx="961308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6000"/>
          </a:bodyPr>
          <a:lstStyle/>
          <a:p>
            <a:pPr>
              <a:lnSpc>
                <a:spcPct val="90000"/>
              </a:lnSpc>
            </a:pPr>
            <a:r>
              <a:rPr lang="hr-HR" sz="3600" b="0" strike="noStrike" cap="all" spc="-1">
                <a:solidFill>
                  <a:srgbClr val="FF0000"/>
                </a:solidFill>
                <a:latin typeface="Arial"/>
                <a:ea typeface="DejaVu Sans"/>
              </a:rPr>
              <a:t>Kros-</a:t>
            </a:r>
            <a:r>
              <a:rPr lang="hr-HR" sz="3600" b="0" strike="noStrike" cap="all" spc="-1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r>
              <a:rPr lang="hr-HR" sz="3600" b="0" strike="noStrike" spc="-1">
                <a:solidFill>
                  <a:srgbClr val="FFFFFF"/>
                </a:solidFill>
                <a:latin typeface="Arial"/>
                <a:ea typeface="DejaVu Sans"/>
              </a:rPr>
              <a:t>(5. i 6. razredi), Rovinj,  19. listopada 2022.</a:t>
            </a:r>
            <a:br/>
            <a:endParaRPr lang="hr-HR" sz="3600" b="0" strike="noStrike" spc="-1"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680400" y="2336760"/>
            <a:ext cx="9613080" cy="359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57200" indent="-380160">
              <a:lnSpc>
                <a:spcPct val="10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hr-HR" sz="2400" b="1" strike="noStrike" cap="all" spc="-1" dirty="0" err="1">
                <a:solidFill>
                  <a:srgbClr val="FFFFFF"/>
                </a:solidFill>
                <a:latin typeface="Arial"/>
                <a:ea typeface="DejaVu Sans"/>
              </a:rPr>
              <a:t>dječaci</a:t>
            </a:r>
            <a:r>
              <a:rPr lang="hr-HR" sz="2400" b="0" strike="noStrike" cap="all" spc="-1" dirty="0" err="1">
                <a:solidFill>
                  <a:srgbClr val="FFFFFF"/>
                </a:solidFill>
                <a:latin typeface="Arial"/>
                <a:ea typeface="DejaVu Sans"/>
              </a:rPr>
              <a:t>:Jan</a:t>
            </a:r>
            <a:r>
              <a:rPr lang="hr-HR" sz="2400" b="0" strike="noStrike" cap="all" spc="-1" dirty="0">
                <a:solidFill>
                  <a:srgbClr val="FFFFFF"/>
                </a:solidFill>
                <a:latin typeface="Arial"/>
                <a:ea typeface="DejaVu Sans"/>
              </a:rPr>
              <a:t> fonović:6.a.,Paolo družetić:6.c.,ivan družetić:6.c.,noa cvijanović-6.a.,:</a:t>
            </a:r>
            <a:r>
              <a:rPr lang="hr-HR" sz="24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MŠ Pazin</a:t>
            </a:r>
            <a:endParaRPr lang="hr-HR" sz="2400" b="0" strike="noStrike" spc="-1" dirty="0">
              <a:latin typeface="Arial"/>
            </a:endParaRPr>
          </a:p>
          <a:p>
            <a:pPr marL="457200" indent="-380160">
              <a:lnSpc>
                <a:spcPct val="10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r>
              <a:rPr lang="hr-HR" sz="24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4.mjesto</a:t>
            </a:r>
            <a:endParaRPr lang="hr-HR" sz="2400" b="0" strike="noStrike" spc="-1" dirty="0">
              <a:latin typeface="Arial"/>
            </a:endParaRPr>
          </a:p>
          <a:p>
            <a:pPr marL="457200" indent="-380160">
              <a:lnSpc>
                <a:spcPct val="10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mentor: Dalibor Radović </a:t>
            </a:r>
            <a:endParaRPr lang="hr-HR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680400" y="753120"/>
            <a:ext cx="961308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78500" lnSpcReduction="10000"/>
          </a:bodyPr>
          <a:lstStyle/>
          <a:p>
            <a:pPr>
              <a:lnSpc>
                <a:spcPct val="90000"/>
              </a:lnSpc>
            </a:pPr>
            <a:r>
              <a:rPr lang="hr-HR" sz="3600" b="0" strike="noStrike" spc="-1">
                <a:solidFill>
                  <a:srgbClr val="FF0000"/>
                </a:solidFill>
                <a:latin typeface="Arial"/>
                <a:ea typeface="DejaVu Sans"/>
              </a:rPr>
              <a:t>KROS </a:t>
            </a:r>
            <a:r>
              <a:rPr lang="hr-HR" sz="3600" b="0" strike="noStrike" spc="-1">
                <a:solidFill>
                  <a:srgbClr val="FFFFFF"/>
                </a:solidFill>
                <a:latin typeface="Arial"/>
                <a:ea typeface="DejaVu Sans"/>
              </a:rPr>
              <a:t>–dječaci ( 7. i 8. razredi ), Rovinj,  21. listopada 2022.</a:t>
            </a:r>
            <a:br/>
            <a:endParaRPr lang="hr-HR" sz="3600" b="0" strike="noStrike" spc="-1"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680400" y="2336760"/>
            <a:ext cx="9613080" cy="359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57200" indent="-380160">
              <a:lnSpc>
                <a:spcPct val="10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hr-HR" sz="24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DJEČACI</a:t>
            </a: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:  </a:t>
            </a:r>
            <a:endParaRPr lang="hr-HR" sz="2400" b="0" strike="noStrike" spc="-1" dirty="0">
              <a:latin typeface="Arial"/>
            </a:endParaRPr>
          </a:p>
          <a:p>
            <a:pPr marL="457200" indent="-380160">
              <a:lnSpc>
                <a:spcPct val="10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hr-HR" sz="24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Marko Dušić:8.c.,(MŠ Pazin), Simon Lakošeljac:8.raz.,(PŠ KAROJBA), Tino Majcan:7.d.,(MŠ Pazin), Suri Spremo Hodžić:7.b.,(MŠ Pazin) i Vito Dušić:8.d.,MŠ- (bolestan). </a:t>
            </a:r>
            <a:endParaRPr lang="hr-HR" sz="2400" b="0" strike="noStrike" spc="-1" dirty="0">
              <a:latin typeface="Arial"/>
            </a:endParaRPr>
          </a:p>
          <a:p>
            <a:pPr marL="457200" indent="-380160">
              <a:lnSpc>
                <a:spcPct val="10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mentor: Dalibor Radović</a:t>
            </a:r>
            <a:endParaRPr lang="hr-HR" sz="2400" b="0" strike="noStrike" spc="-1" dirty="0">
              <a:latin typeface="Arial"/>
            </a:endParaRPr>
          </a:p>
          <a:p>
            <a:pPr marL="457200" indent="-380160">
              <a:lnSpc>
                <a:spcPct val="10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hr-HR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5.MJESTO</a:t>
            </a: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680400" y="921960"/>
            <a:ext cx="961308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71000" lnSpcReduction="10000"/>
          </a:bodyPr>
          <a:lstStyle/>
          <a:p>
            <a:pPr>
              <a:lnSpc>
                <a:spcPct val="90000"/>
              </a:lnSpc>
            </a:pPr>
            <a:r>
              <a:rPr lang="hr-HR" sz="3600" b="1" strike="noStrike" spc="-1">
                <a:solidFill>
                  <a:srgbClr val="FF0000"/>
                </a:solidFill>
                <a:latin typeface="Arial"/>
                <a:ea typeface="DejaVu Sans"/>
              </a:rPr>
              <a:t>FUTSAL, </a:t>
            </a:r>
            <a:r>
              <a:rPr lang="hr-HR" sz="3600" b="1" strike="noStrike" spc="-1">
                <a:solidFill>
                  <a:srgbClr val="FFFFFF"/>
                </a:solidFill>
                <a:latin typeface="Arial"/>
                <a:ea typeface="DejaVu Sans"/>
              </a:rPr>
              <a:t>djevojčice - </a:t>
            </a:r>
            <a:r>
              <a:rPr lang="hr-HR" sz="3600" b="0" strike="noStrike" spc="-1">
                <a:solidFill>
                  <a:srgbClr val="FFFFFF"/>
                </a:solidFill>
                <a:latin typeface="Arial"/>
                <a:ea typeface="DejaVu Sans"/>
              </a:rPr>
              <a:t>(5. i 6. razredi), </a:t>
            </a:r>
            <a:br/>
            <a:r>
              <a:rPr lang="hr-HR" sz="3600" b="0" strike="noStrike" spc="-1">
                <a:solidFill>
                  <a:srgbClr val="FFFFFF"/>
                </a:solidFill>
                <a:latin typeface="Arial"/>
                <a:ea typeface="DejaVu Sans"/>
              </a:rPr>
              <a:t>Poreč, 07. ožujka, 2023.  </a:t>
            </a:r>
            <a:br/>
            <a:endParaRPr lang="hr-HR" sz="3600" b="0" strike="noStrike" spc="-1"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680400" y="2336760"/>
            <a:ext cx="9613080" cy="420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7500" lnSpcReduction="20000"/>
          </a:bodyPr>
          <a:lstStyle/>
          <a:p>
            <a:pPr marL="216000" indent="-2149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hr-HR" sz="21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DJEVOJČICE</a:t>
            </a:r>
            <a:r>
              <a:rPr lang="hr-HR" sz="1600" b="1" strike="noStrike" spc="-1" dirty="0">
                <a:solidFill>
                  <a:srgbClr val="FFFFFF"/>
                </a:solidFill>
                <a:latin typeface="Arial"/>
                <a:ea typeface="DejaVu Sans"/>
              </a:rPr>
              <a:t>:</a:t>
            </a:r>
            <a:r>
              <a:rPr lang="hr-HR" sz="16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lang="hr-HR" sz="16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hr-HR" sz="1600" b="0" strike="noStrike" spc="-1" dirty="0">
              <a:latin typeface="Arial"/>
            </a:endParaRPr>
          </a:p>
          <a:p>
            <a:pPr marL="76320">
              <a:lnSpc>
                <a:spcPct val="200000"/>
              </a:lnSpc>
              <a:spcBef>
                <a:spcPts val="1001"/>
              </a:spcBef>
            </a:pPr>
            <a:r>
              <a:rPr lang="hr-HR" sz="24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Tea Ladavac.6.raz., (PŠ </a:t>
            </a:r>
            <a:r>
              <a:rPr lang="hr-HR" sz="24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24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 , Ani Hrastić:6.raz., (PŠ </a:t>
            </a:r>
            <a:r>
              <a:rPr lang="hr-HR" sz="24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24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Tea Lušić:6.raz., (PŠ </a:t>
            </a:r>
            <a:r>
              <a:rPr lang="hr-HR" sz="24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24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Iva Brajković:6.raz., (PŠ </a:t>
            </a:r>
            <a:r>
              <a:rPr lang="hr-HR" sz="24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24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Lucia Grabrović:6.c., (MŠ Pazin), </a:t>
            </a:r>
            <a:r>
              <a:rPr lang="hr-HR" sz="24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Antea</a:t>
            </a:r>
            <a:r>
              <a:rPr lang="hr-HR" sz="24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 Štefanuti:5.raz., (PŠ </a:t>
            </a:r>
            <a:r>
              <a:rPr lang="hr-HR" sz="24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24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Vita Černe:5.raz., (PŠ </a:t>
            </a:r>
            <a:r>
              <a:rPr lang="hr-HR" sz="24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24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Aurora Matejčić.5.raz., (PŠ </a:t>
            </a:r>
            <a:r>
              <a:rPr lang="hr-HR" sz="24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24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), Ivana Rotar:5.raz., (PŠ </a:t>
            </a:r>
            <a:r>
              <a:rPr lang="hr-HR" sz="24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Trviž</a:t>
            </a:r>
            <a:r>
              <a:rPr lang="hr-HR" sz="24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)</a:t>
            </a:r>
            <a:endParaRPr lang="hr-HR" sz="2400" b="0" strike="noStrike" spc="-1" dirty="0">
              <a:latin typeface="Arial"/>
            </a:endParaRPr>
          </a:p>
          <a:p>
            <a:pPr marL="76320">
              <a:lnSpc>
                <a:spcPct val="90000"/>
              </a:lnSpc>
              <a:spcBef>
                <a:spcPts val="1001"/>
              </a:spcBef>
            </a:pPr>
            <a:endParaRPr lang="hr-HR" sz="2400" b="0" strike="noStrike" spc="-1" dirty="0">
              <a:latin typeface="Arial"/>
            </a:endParaRPr>
          </a:p>
          <a:p>
            <a:pPr marL="285840" indent="-28512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-"/>
            </a:pPr>
            <a:r>
              <a:rPr lang="hr-HR" sz="24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1. mjesto</a:t>
            </a:r>
            <a:endParaRPr lang="hr-HR" sz="2400" b="0" strike="noStrike" spc="-1" dirty="0">
              <a:latin typeface="Arial"/>
            </a:endParaRPr>
          </a:p>
          <a:p>
            <a:pPr marL="285840" indent="-28512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-"/>
            </a:pPr>
            <a:r>
              <a:rPr lang="hr-HR" sz="2400" b="0" strike="noStrike" spc="-1" dirty="0">
                <a:solidFill>
                  <a:srgbClr val="FFFFFF"/>
                </a:solidFill>
                <a:latin typeface="Times New Roman"/>
                <a:ea typeface="Trebuchet MS"/>
              </a:rPr>
              <a:t>Mentor: Paolo </a:t>
            </a:r>
            <a:r>
              <a:rPr lang="hr-HR" sz="2400" b="0" strike="noStrike" spc="-1" dirty="0" err="1">
                <a:solidFill>
                  <a:srgbClr val="FFFFFF"/>
                </a:solidFill>
                <a:latin typeface="Times New Roman"/>
                <a:ea typeface="Trebuchet MS"/>
              </a:rPr>
              <a:t>Maligec</a:t>
            </a:r>
            <a:endParaRPr lang="hr-HR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hr-HR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3210</Words>
  <Application>Microsoft Office PowerPoint</Application>
  <PresentationFormat>Široki zaslon</PresentationFormat>
  <Paragraphs>193</Paragraphs>
  <Slides>32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3</vt:i4>
      </vt:variant>
      <vt:variant>
        <vt:lpstr>Naslovi slajdova</vt:lpstr>
      </vt:variant>
      <vt:variant>
        <vt:i4>32</vt:i4>
      </vt:variant>
    </vt:vector>
  </HeadingPairs>
  <TitlesOfParts>
    <vt:vector size="41" baseType="lpstr">
      <vt:lpstr>Arial</vt:lpstr>
      <vt:lpstr>Symbol</vt:lpstr>
      <vt:lpstr>Times New Roman</vt:lpstr>
      <vt:lpstr>Trebuchet MS</vt:lpstr>
      <vt:lpstr>Verdana</vt:lpstr>
      <vt:lpstr>Wingdings</vt:lpstr>
      <vt:lpstr>Office Theme</vt:lpstr>
      <vt:lpstr>Office Theme</vt:lpstr>
      <vt:lpstr>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Futsal(7.8.raz.),03.02.2023.g.,Poreč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NATJECANJA 2022./2023.</dc:title>
  <dc:subject/>
  <dc:creator/>
  <dc:description/>
  <cp:lastModifiedBy>DALIBOR RADOVIĆ</cp:lastModifiedBy>
  <cp:revision>40</cp:revision>
  <cp:lastPrinted>2023-05-16T11:15:27Z</cp:lastPrinted>
  <dcterms:modified xsi:type="dcterms:W3CDTF">2023-05-24T18:47:14Z</dcterms:modified>
  <dc:language>hr-HR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ntentTypeId">
    <vt:lpwstr>0x010100CDDFE69A2F998C4B95485F96F3B38C1E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Široki zaslon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18</vt:i4>
  </property>
</Properties>
</file>